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9" r:id="rId2"/>
    <p:sldId id="285" r:id="rId3"/>
    <p:sldId id="283" r:id="rId4"/>
    <p:sldId id="270" r:id="rId5"/>
    <p:sldId id="294" r:id="rId6"/>
    <p:sldId id="291" r:id="rId7"/>
    <p:sldId id="271" r:id="rId8"/>
    <p:sldId id="292" r:id="rId9"/>
    <p:sldId id="297" r:id="rId10"/>
    <p:sldId id="296" r:id="rId11"/>
    <p:sldId id="281" r:id="rId12"/>
    <p:sldId id="298" r:id="rId13"/>
    <p:sldId id="29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HYUK BANG" initials="YB" lastIdx="1" clrIdx="0">
    <p:extLst>
      <p:ext uri="{19B8F6BF-5375-455C-9EA6-DF929625EA0E}">
        <p15:presenceInfo xmlns:p15="http://schemas.microsoft.com/office/powerpoint/2012/main" userId="5876001aa5bd71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38"/>
    <a:srgbClr val="A6B1E1"/>
    <a:srgbClr val="424874"/>
    <a:srgbClr val="262B4D"/>
    <a:srgbClr val="4248A6"/>
    <a:srgbClr val="203864"/>
    <a:srgbClr val="483D40"/>
    <a:srgbClr val="D2E0F7"/>
    <a:srgbClr val="F4EEFF"/>
    <a:srgbClr val="AB47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 autoAdjust="0"/>
    <p:restoredTop sz="95208" autoAdjust="0"/>
  </p:normalViewPr>
  <p:slideViewPr>
    <p:cSldViewPr snapToGrid="0" showGuides="1">
      <p:cViewPr varScale="1">
        <p:scale>
          <a:sx n="85" d="100"/>
          <a:sy n="85" d="100"/>
        </p:scale>
        <p:origin x="5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3096D-D80F-46BF-8245-C4F9D960EF7B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866EA-F71B-433F-9C3F-FAD4E5EBC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91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866EA-F71B-433F-9C3F-FAD4E5EBC95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9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6640B-430C-4771-9128-88D419355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34E8CD-B0BE-4EF0-BE2D-2F6199C22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40483-44AA-4C0E-B9BE-8B121AE3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53CB2-3975-4ACE-AF63-A54703EB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25C72-D813-462E-932C-7A7013A5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70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5ECBB-4B60-49C4-9214-7D3586BB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70E2D9-588A-4ED1-B725-099783988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9F813-E22F-4BAC-B730-D027A37F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D3A37-3246-4BC4-9B71-4C1A68C5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ADDA7-4269-4936-8446-5EC035A6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EF887C-8B9C-459B-BFE8-FAF493F32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FB70E4-E1EB-4DE9-B269-85C956447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1BE10-2F83-4EC6-97F4-C6A2C5B6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004E79-FDF2-4F4E-8901-3D65106C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608D5-E30C-404D-95E9-DBD715FC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1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26614-E2BE-4D3A-B9E8-BA1FB12B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399C0-61A9-4221-B096-389174D20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97B5A-E9D4-44E1-B85F-B8B39232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4C59A-6893-4EAB-8A10-D9B42FD2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7E2E6-AAAE-4E52-9B6D-CE7CB6D0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7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71156-8D2A-4E8A-BB5B-2A89701F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94157-0C77-403F-BCF3-D1DE4B39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E9CF4-4963-4994-8945-4CD17A69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040B3E-0FCD-41C3-ABE1-F2B9DD2BA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B2D731-06B8-4763-BC75-41C6E9D7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5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1E1CB-D06E-4EA3-B144-67809425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B2A24-163B-4C84-AC59-AF56AA1FA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1875E-B265-4F76-877E-2D779226D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3A5ED-39ED-4A4B-A067-23E48205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C8300-1F92-4CF1-8FB6-427B298A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9B774-428F-42C0-9103-68E85F2F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5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AE158-4D14-48B8-A6C6-DC6DB51F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9E2ADE-417E-4E59-B441-4D4B7AD8A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27546-3293-4B83-813C-04A8C2888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7C6BE5-B274-4654-91F9-746865411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398B8F-B929-487A-B3A4-0D64550CB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E1F34A-B9C5-4A0A-88E9-C2F61D94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72B559-8347-4BF7-9CEC-B166FCF6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6F9F76-1642-451B-845F-3271D96E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DC095-635E-4743-901D-239AE5DB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68538C-4147-4A0B-AAC1-E55B525D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BB5755-EB1F-4475-87DF-2C8AD863F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ED2AB4-B471-4228-A359-DAC4C00C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65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C2D7C4-7C10-4B1B-8E4A-6022CA0A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BA39C-FDF8-4F9D-B28B-DD0CD8DB6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0F646-4E52-4472-97AB-7570590B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2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21FF2-7110-489C-9FF8-C8A1F762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2B245-11D8-4A54-B1FB-74202B8A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82D950-5ECA-4287-9659-EED41A531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81CA45-08F8-42D1-A08E-F0676913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E8D37E-FE72-4C98-A1E6-79C1C36E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A03951-BF92-421B-AA16-DBBB5920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C48EC-CA9B-4BD5-AC6B-78382EF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4CEFC2-6543-4195-8890-37AA70C6B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4194A-C5F0-4B5B-93F6-8E585DB43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E57B9-473E-4DB3-A176-411A2A7F4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BEBB66-63F4-42C1-AD3D-3BB380D3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16A09-26A3-4D87-B504-95DE13B6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B67740-6F6B-48DC-A360-D13B07E3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FE534-E4E5-437E-BC74-E28A985B1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DC46F-E55E-4CFE-9716-4BADE400B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24258-B1D1-420F-A083-95B2DBBF528A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C1259-8074-4C15-934E-864F4698F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56BC2-8FC6-4371-9BD9-BAE27CAB7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92FAF-4A0D-42D1-A962-2E69B855E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3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0E4CF67-26C3-4CCB-87BA-B28D14F95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78CED-CCCD-4AEE-B504-197CA9CD9710}"/>
              </a:ext>
            </a:extLst>
          </p:cNvPr>
          <p:cNvSpPr txBox="1"/>
          <p:nvPr/>
        </p:nvSpPr>
        <p:spPr>
          <a:xfrm>
            <a:off x="9018496" y="5825937"/>
            <a:ext cx="293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Tel. 010-2976-8790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kuk07k@naver.com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instagram.com/bangyh_96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https://github.com/kuk07k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F1A2D-EABD-48B0-9A3B-4957B2416B94}"/>
              </a:ext>
            </a:extLst>
          </p:cNvPr>
          <p:cNvSpPr txBox="1"/>
          <p:nvPr/>
        </p:nvSpPr>
        <p:spPr>
          <a:xfrm>
            <a:off x="5367037" y="4849969"/>
            <a:ext cx="16752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RESUME</a:t>
            </a:r>
            <a:endParaRPr lang="ko-KR" altLang="en-US" sz="2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C852B34-E59D-41C0-BF9E-80DE767C6B01}"/>
              </a:ext>
            </a:extLst>
          </p:cNvPr>
          <p:cNvCxnSpPr>
            <a:cxnSpLocks/>
          </p:cNvCxnSpPr>
          <p:nvPr/>
        </p:nvCxnSpPr>
        <p:spPr>
          <a:xfrm>
            <a:off x="5157487" y="4772653"/>
            <a:ext cx="189220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8478675-AD4A-431D-805E-F51E8FBE4530}"/>
              </a:ext>
            </a:extLst>
          </p:cNvPr>
          <p:cNvCxnSpPr>
            <a:cxnSpLocks/>
          </p:cNvCxnSpPr>
          <p:nvPr/>
        </p:nvCxnSpPr>
        <p:spPr>
          <a:xfrm>
            <a:off x="5157487" y="5404339"/>
            <a:ext cx="189220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AEBE29-EAB3-4651-A392-997A683C6AF7}"/>
              </a:ext>
            </a:extLst>
          </p:cNvPr>
          <p:cNvSpPr txBox="1"/>
          <p:nvPr/>
        </p:nvSpPr>
        <p:spPr>
          <a:xfrm>
            <a:off x="4326729" y="4009049"/>
            <a:ext cx="3534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YONG HYUK BANG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08D2BF-1F32-4FEA-B707-DFB6768C6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44"/>
          <a:stretch/>
        </p:blipFill>
        <p:spPr>
          <a:xfrm>
            <a:off x="4451801" y="775001"/>
            <a:ext cx="3288398" cy="29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05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28750" y="278368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Experience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 descr="바닥, 천장, 실내, 사람이(가) 표시된 사진&#10;&#10;자동 생성된 설명">
            <a:extLst>
              <a:ext uri="{FF2B5EF4-FFF2-40B4-BE49-F238E27FC236}">
                <a16:creationId xmlns:a16="http://schemas.microsoft.com/office/drawing/2014/main" id="{3DA63005-F1E4-431D-ABBC-11E5B3663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2"/>
          <a:stretch/>
        </p:blipFill>
        <p:spPr>
          <a:xfrm>
            <a:off x="824421" y="1091851"/>
            <a:ext cx="2200882" cy="2380126"/>
          </a:xfrm>
          <a:prstGeom prst="rect">
            <a:avLst/>
          </a:prstGeom>
        </p:spPr>
      </p:pic>
      <p:pic>
        <p:nvPicPr>
          <p:cNvPr id="16" name="그림 15" descr="사람, 사진, 실외, 쥐고있는이(가) 표시된 사진&#10;&#10;자동 생성된 설명">
            <a:extLst>
              <a:ext uri="{FF2B5EF4-FFF2-40B4-BE49-F238E27FC236}">
                <a16:creationId xmlns:a16="http://schemas.microsoft.com/office/drawing/2014/main" id="{0FD37278-C081-484D-B6E3-C409965C5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671" y="1098268"/>
            <a:ext cx="2402471" cy="23737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22C7CF-A4AB-4B31-9C8C-D338B96AAB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4" r="5752"/>
          <a:stretch/>
        </p:blipFill>
        <p:spPr>
          <a:xfrm>
            <a:off x="824420" y="3509311"/>
            <a:ext cx="4647722" cy="26343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2406F8C-5B7E-4EAC-9D15-A5E80C3A2418}"/>
              </a:ext>
            </a:extLst>
          </p:cNvPr>
          <p:cNvSpPr txBox="1"/>
          <p:nvPr/>
        </p:nvSpPr>
        <p:spPr>
          <a:xfrm>
            <a:off x="6131396" y="1357934"/>
            <a:ext cx="4212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첫째</a:t>
            </a:r>
            <a:r>
              <a:rPr lang="en-US" altLang="ko-KR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서두르지 않기</a:t>
            </a:r>
            <a:endParaRPr lang="en-US" altLang="ko-KR" sz="28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둘째</a:t>
            </a:r>
            <a:r>
              <a:rPr lang="en-US" altLang="ko-KR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멈추지도 않기</a:t>
            </a:r>
            <a:endParaRPr lang="en-US" altLang="ko-KR" sz="28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FB3910-F47A-4721-8F18-1C07102E29CB}"/>
              </a:ext>
            </a:extLst>
          </p:cNvPr>
          <p:cNvSpPr/>
          <p:nvPr/>
        </p:nvSpPr>
        <p:spPr>
          <a:xfrm>
            <a:off x="6096000" y="2762150"/>
            <a:ext cx="45719" cy="3311418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59BD95-0F4F-4031-B8F5-D2D81E097B42}"/>
              </a:ext>
            </a:extLst>
          </p:cNvPr>
          <p:cNvSpPr txBox="1"/>
          <p:nvPr/>
        </p:nvSpPr>
        <p:spPr>
          <a:xfrm>
            <a:off x="6140368" y="2742694"/>
            <a:ext cx="4950197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실패하는 사람들의 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90%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정말로 패배하는 것이 아니라 포기하는 것이라고 합니다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 또한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컴퓨터공학부라는 전공에 대해서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의문을 품고 포기할까 고민도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했었지만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연구실 활동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경진대회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창업캠프 등등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창의적인 아이템을 생각해내고 수상을 하는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저의 모습을 돌아보면서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전공에 대한 확신을 가지고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미래를 차근차근 준비할 수 있었습니다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비록 조금 늦게 전공에 대한 확신을 가졌지만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서두르지 않고 열심히 노력하여 도전한다면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성공하고자 하는 목표에 도달할 것이라 생각합니다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802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28750" y="278368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Experience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그림 27" descr="실외, 사람, 그룹, 사람들이(가) 표시된 사진&#10;&#10;자동 생성된 설명">
            <a:extLst>
              <a:ext uri="{FF2B5EF4-FFF2-40B4-BE49-F238E27FC236}">
                <a16:creationId xmlns:a16="http://schemas.microsoft.com/office/drawing/2014/main" id="{39C3B724-04D6-483F-801D-AD0410F1E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0488"/>
          <a:stretch/>
        </p:blipFill>
        <p:spPr>
          <a:xfrm>
            <a:off x="5083940" y="3502214"/>
            <a:ext cx="3224015" cy="2418011"/>
          </a:xfrm>
          <a:prstGeom prst="rect">
            <a:avLst/>
          </a:prstGeom>
        </p:spPr>
      </p:pic>
      <p:pic>
        <p:nvPicPr>
          <p:cNvPr id="30" name="그림 29" descr="사람, 실외, 잔디, 스포츠이(가) 표시된 사진&#10;&#10;자동 생성된 설명">
            <a:extLst>
              <a:ext uri="{FF2B5EF4-FFF2-40B4-BE49-F238E27FC236}">
                <a16:creationId xmlns:a16="http://schemas.microsoft.com/office/drawing/2014/main" id="{154D1390-80AC-4F86-BCE5-B3E838358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40" y="986099"/>
            <a:ext cx="3224016" cy="2418011"/>
          </a:xfrm>
          <a:prstGeom prst="rect">
            <a:avLst/>
          </a:prstGeom>
        </p:spPr>
      </p:pic>
      <p:pic>
        <p:nvPicPr>
          <p:cNvPr id="32" name="그림 31" descr="게임, 담장, 스포츠, 실외이(가) 표시된 사진&#10;&#10;자동 생성된 설명">
            <a:extLst>
              <a:ext uri="{FF2B5EF4-FFF2-40B4-BE49-F238E27FC236}">
                <a16:creationId xmlns:a16="http://schemas.microsoft.com/office/drawing/2014/main" id="{41C826F5-321C-49DD-AB60-3194C60B6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t="4023" r="4559" b="18182"/>
          <a:stretch/>
        </p:blipFill>
        <p:spPr>
          <a:xfrm>
            <a:off x="8412730" y="3502214"/>
            <a:ext cx="3224017" cy="2418012"/>
          </a:xfrm>
          <a:prstGeom prst="rect">
            <a:avLst/>
          </a:prstGeom>
        </p:spPr>
      </p:pic>
      <p:pic>
        <p:nvPicPr>
          <p:cNvPr id="34" name="그림 33" descr="잔디, 사람, 그룹, 실외이(가) 표시된 사진&#10;&#10;자동 생성된 설명">
            <a:extLst>
              <a:ext uri="{FF2B5EF4-FFF2-40B4-BE49-F238E27FC236}">
                <a16:creationId xmlns:a16="http://schemas.microsoft.com/office/drawing/2014/main" id="{4EEA49FA-90B5-4169-BD2B-DFA6478F6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730" y="986097"/>
            <a:ext cx="3224017" cy="241801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FB1A4A4-5AF2-4933-9451-880427496DB2}"/>
              </a:ext>
            </a:extLst>
          </p:cNvPr>
          <p:cNvSpPr txBox="1"/>
          <p:nvPr/>
        </p:nvSpPr>
        <p:spPr>
          <a:xfrm>
            <a:off x="444104" y="1282794"/>
            <a:ext cx="471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강인한 체력과 정신력</a:t>
            </a:r>
            <a:endParaRPr lang="en-US" altLang="ko-KR" sz="28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93331B-AD0E-473F-8EAB-E0E8932C7AE0}"/>
              </a:ext>
            </a:extLst>
          </p:cNvPr>
          <p:cNvSpPr/>
          <p:nvPr/>
        </p:nvSpPr>
        <p:spPr>
          <a:xfrm flipH="1">
            <a:off x="435361" y="2147609"/>
            <a:ext cx="45719" cy="3792072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D90142-E87F-4919-8876-13BCEB3A0D71}"/>
              </a:ext>
            </a:extLst>
          </p:cNvPr>
          <p:cNvSpPr txBox="1"/>
          <p:nvPr/>
        </p:nvSpPr>
        <p:spPr>
          <a:xfrm>
            <a:off x="555253" y="2211517"/>
            <a:ext cx="414320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드라마 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미생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나오는 글귀 중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체력이 약하면 빨리 편안함을 찾게 되고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그러면 인내심이 떨어지고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그 피로감을 견디지 못하면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승부따위는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상관없는 지경에 이른다고 합니다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 때문에 평생 해야 할 일이 있다면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강인한 체력이 기반이 되어야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이룰 수 있다고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생각합니다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어릴 적부터 꾸준한 운동과 축구를 통해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제가 이루고자 하는 목표에 다가가기 위한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체력을 길러 지치지 않는 몸을 만들었습니다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강인한 체력을 기반으로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정신력과 열정을 가지고 열심히 임하겠습니다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104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28750" y="278368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Experience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 descr="실외, 건물, 사람, 남자이(가) 표시된 사진&#10;&#10;자동 생성된 설명">
            <a:extLst>
              <a:ext uri="{FF2B5EF4-FFF2-40B4-BE49-F238E27FC236}">
                <a16:creationId xmlns:a16="http://schemas.microsoft.com/office/drawing/2014/main" id="{B291C85B-AD81-4E39-8E8B-5FA16A1C4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3" r="12500" b="20689"/>
          <a:stretch/>
        </p:blipFill>
        <p:spPr>
          <a:xfrm>
            <a:off x="6485104" y="930586"/>
            <a:ext cx="3174462" cy="1708160"/>
          </a:xfrm>
          <a:prstGeom prst="rect">
            <a:avLst/>
          </a:prstGeom>
        </p:spPr>
      </p:pic>
      <p:pic>
        <p:nvPicPr>
          <p:cNvPr id="29" name="그림 28" descr="사람, 소년, 실외, 아이이(가) 표시된 사진&#10;&#10;자동 생성된 설명">
            <a:extLst>
              <a:ext uri="{FF2B5EF4-FFF2-40B4-BE49-F238E27FC236}">
                <a16:creationId xmlns:a16="http://schemas.microsoft.com/office/drawing/2014/main" id="{CE547A20-6484-411C-ACD5-61F42142B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167" y="2709484"/>
            <a:ext cx="2274388" cy="1708160"/>
          </a:xfrm>
          <a:prstGeom prst="rect">
            <a:avLst/>
          </a:prstGeom>
        </p:spPr>
      </p:pic>
      <p:pic>
        <p:nvPicPr>
          <p:cNvPr id="30" name="그림 29" descr="사람, 남자, 젊은, 소년이(가) 표시된 사진&#10;&#10;자동 생성된 설명">
            <a:extLst>
              <a:ext uri="{FF2B5EF4-FFF2-40B4-BE49-F238E27FC236}">
                <a16:creationId xmlns:a16="http://schemas.microsoft.com/office/drawing/2014/main" id="{C40EA37B-F723-4ED9-930C-15872B533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45" y="2709484"/>
            <a:ext cx="2274388" cy="1708160"/>
          </a:xfrm>
          <a:prstGeom prst="rect">
            <a:avLst/>
          </a:prstGeom>
        </p:spPr>
      </p:pic>
      <p:pic>
        <p:nvPicPr>
          <p:cNvPr id="31" name="그림 30" descr="사람, 작은, 테이블, 앉아있는이(가) 표시된 사진&#10;&#10;자동 생성된 설명">
            <a:extLst>
              <a:ext uri="{FF2B5EF4-FFF2-40B4-BE49-F238E27FC236}">
                <a16:creationId xmlns:a16="http://schemas.microsoft.com/office/drawing/2014/main" id="{041A7336-C249-4F71-9CCB-C8D2F6E4E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20452" y="4488382"/>
            <a:ext cx="1958986" cy="1958986"/>
          </a:xfrm>
          <a:prstGeom prst="rect">
            <a:avLst/>
          </a:prstGeom>
        </p:spPr>
      </p:pic>
      <p:pic>
        <p:nvPicPr>
          <p:cNvPr id="32" name="그림 31" descr="테이블, 앉아있는, 건물, 케이크이(가) 표시된 사진&#10;&#10;자동 생성된 설명">
            <a:extLst>
              <a:ext uri="{FF2B5EF4-FFF2-40B4-BE49-F238E27FC236}">
                <a16:creationId xmlns:a16="http://schemas.microsoft.com/office/drawing/2014/main" id="{1762CC9A-7D26-4327-9F84-954E4A581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9355" y="4488382"/>
            <a:ext cx="1958986" cy="1958986"/>
          </a:xfrm>
          <a:prstGeom prst="rect">
            <a:avLst/>
          </a:prstGeom>
        </p:spPr>
      </p:pic>
      <p:pic>
        <p:nvPicPr>
          <p:cNvPr id="10" name="그림 9" descr="다채로운, 아이, 테이블, 연이(가) 표시된 사진&#10;&#10;자동 생성된 설명">
            <a:extLst>
              <a:ext uri="{FF2B5EF4-FFF2-40B4-BE49-F238E27FC236}">
                <a16:creationId xmlns:a16="http://schemas.microsoft.com/office/drawing/2014/main" id="{3F1217EF-047B-469B-AF15-730AA1187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71549" y="4488382"/>
            <a:ext cx="1958986" cy="195898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8CC960-8A5F-46AB-9179-2FC84F9652AB}"/>
              </a:ext>
            </a:extLst>
          </p:cNvPr>
          <p:cNvSpPr txBox="1"/>
          <p:nvPr/>
        </p:nvSpPr>
        <p:spPr>
          <a:xfrm>
            <a:off x="444104" y="1368604"/>
            <a:ext cx="3339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자리가 사람을 만든다</a:t>
            </a:r>
            <a:endParaRPr lang="en-US" altLang="ko-KR" sz="28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E16992-803B-48DD-A87A-D6FA6611EEC0}"/>
              </a:ext>
            </a:extLst>
          </p:cNvPr>
          <p:cNvSpPr/>
          <p:nvPr/>
        </p:nvSpPr>
        <p:spPr>
          <a:xfrm>
            <a:off x="451896" y="2223694"/>
            <a:ext cx="45719" cy="4160503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93D5D5-75C6-411A-B761-B9C56B21F9D8}"/>
              </a:ext>
            </a:extLst>
          </p:cNvPr>
          <p:cNvSpPr txBox="1"/>
          <p:nvPr/>
        </p:nvSpPr>
        <p:spPr>
          <a:xfrm>
            <a:off x="555253" y="2200051"/>
            <a:ext cx="44359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신입생 시절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소심하고 내성적인 성격때문에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봉사동아리 활동에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소극적이였지만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부회장 직책을 맡은 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동아리가 잘 돌아갈 수 있도록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회장의 뒤에서 묵묵히 할 일을 하면서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힘들어하는 후배들에게 조언을 해주기도 하고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동아리원들이 적극적으로 나설 수 있도록 도와주면서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선배들의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이쁨을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받고 후배들의 존경을 받았습니다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이처럼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자리가 사람을 만든다고 생각합니다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물론 누군가는 자리가 사람을 만드는게 아닌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사람을 보여주는 거라 생각할 수 있습니다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저는 어떤 직책이 주어지더라도 책임감을 가지고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역할을 완벽하게 수행하는 사람이 되겠습니다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155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061F8E-3865-4C15-9178-20C0F474D6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F4B53A-2452-4648-820E-C0627451A9EA}"/>
              </a:ext>
            </a:extLst>
          </p:cNvPr>
          <p:cNvSpPr/>
          <p:nvPr/>
        </p:nvSpPr>
        <p:spPr>
          <a:xfrm>
            <a:off x="361951" y="368300"/>
            <a:ext cx="11468100" cy="61214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11706-CE96-42AB-9C33-1B4AA61294F1}"/>
              </a:ext>
            </a:extLst>
          </p:cNvPr>
          <p:cNvSpPr txBox="1"/>
          <p:nvPr/>
        </p:nvSpPr>
        <p:spPr>
          <a:xfrm>
            <a:off x="7305676" y="2921168"/>
            <a:ext cx="4085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you.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1EA86-CCB7-4D4B-99C3-EEB1B48064AF}"/>
              </a:ext>
            </a:extLst>
          </p:cNvPr>
          <p:cNvSpPr txBox="1"/>
          <p:nvPr/>
        </p:nvSpPr>
        <p:spPr>
          <a:xfrm>
            <a:off x="447674" y="5578846"/>
            <a:ext cx="2066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Tel. 010-2976-8790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kuk07k@naver.com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instagram.com/bangyh_96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https://github.com/kuk07k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37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497147" y="0"/>
            <a:ext cx="2314575" cy="723899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571625" y="25931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Line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61ED1B-61C1-4A0F-BDEE-152485AF89D6}"/>
              </a:ext>
            </a:extLst>
          </p:cNvPr>
          <p:cNvSpPr txBox="1"/>
          <p:nvPr/>
        </p:nvSpPr>
        <p:spPr>
          <a:xfrm>
            <a:off x="946759" y="1816315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1996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24455C-820A-4A0A-8829-722E8E1EC70B}"/>
              </a:ext>
            </a:extLst>
          </p:cNvPr>
          <p:cNvSpPr txBox="1"/>
          <p:nvPr/>
        </p:nvSpPr>
        <p:spPr>
          <a:xfrm>
            <a:off x="1279691" y="4995350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2002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B0985-B5D5-41DB-BF32-D54B8D3C8F32}"/>
              </a:ext>
            </a:extLst>
          </p:cNvPr>
          <p:cNvSpPr txBox="1"/>
          <p:nvPr/>
        </p:nvSpPr>
        <p:spPr>
          <a:xfrm>
            <a:off x="3228432" y="723899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2008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0A1D84-076F-4FDB-A533-1B4BE2F24938}"/>
              </a:ext>
            </a:extLst>
          </p:cNvPr>
          <p:cNvSpPr txBox="1"/>
          <p:nvPr/>
        </p:nvSpPr>
        <p:spPr>
          <a:xfrm>
            <a:off x="6455544" y="723899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2014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FF5A07-1BE5-47A2-9E99-4DFE4283ED29}"/>
              </a:ext>
            </a:extLst>
          </p:cNvPr>
          <p:cNvSpPr txBox="1"/>
          <p:nvPr/>
        </p:nvSpPr>
        <p:spPr>
          <a:xfrm>
            <a:off x="4371503" y="4999521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2011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62D976-A376-4FBA-B02F-2CE8F30093AC}"/>
              </a:ext>
            </a:extLst>
          </p:cNvPr>
          <p:cNvSpPr txBox="1"/>
          <p:nvPr/>
        </p:nvSpPr>
        <p:spPr>
          <a:xfrm>
            <a:off x="7708629" y="5030586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2568D0-E4EC-4786-A755-5B356840BDAF}"/>
              </a:ext>
            </a:extLst>
          </p:cNvPr>
          <p:cNvSpPr txBox="1"/>
          <p:nvPr/>
        </p:nvSpPr>
        <p:spPr>
          <a:xfrm>
            <a:off x="10218657" y="1757725"/>
            <a:ext cx="1369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812D52-2639-4E1D-8B9F-0A97EBF93DAA}"/>
              </a:ext>
            </a:extLst>
          </p:cNvPr>
          <p:cNvSpPr/>
          <p:nvPr/>
        </p:nvSpPr>
        <p:spPr>
          <a:xfrm>
            <a:off x="4328529" y="2868024"/>
            <a:ext cx="353494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  용  혁</a:t>
            </a:r>
            <a:endParaRPr lang="en-US" altLang="ko-KR" sz="70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7F1602B-4D26-41C2-8E9D-2A2E95AC7655}"/>
              </a:ext>
            </a:extLst>
          </p:cNvPr>
          <p:cNvCxnSpPr>
            <a:cxnSpLocks/>
          </p:cNvCxnSpPr>
          <p:nvPr/>
        </p:nvCxnSpPr>
        <p:spPr>
          <a:xfrm>
            <a:off x="2649357" y="2689002"/>
            <a:ext cx="1268125" cy="739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6A48913-5254-48AE-A151-83295C0DD939}"/>
              </a:ext>
            </a:extLst>
          </p:cNvPr>
          <p:cNvSpPr/>
          <p:nvPr/>
        </p:nvSpPr>
        <p:spPr>
          <a:xfrm>
            <a:off x="2581966" y="2616596"/>
            <a:ext cx="164778" cy="1647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EFE14D7-56CE-4994-8A81-F734F8B2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50" y="2277980"/>
            <a:ext cx="739998" cy="73999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B47053-475A-4925-BB21-FE5FA6E88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48" y="5426237"/>
            <a:ext cx="865571" cy="865571"/>
          </a:xfrm>
          <a:prstGeom prst="rect">
            <a:avLst/>
          </a:prstGeom>
        </p:spPr>
      </p:pic>
      <p:pic>
        <p:nvPicPr>
          <p:cNvPr id="41" name="그림 40" descr="옅은, 창문이(가) 표시된 사진&#10;&#10;자동 생성된 설명">
            <a:extLst>
              <a:ext uri="{FF2B5EF4-FFF2-40B4-BE49-F238E27FC236}">
                <a16:creationId xmlns:a16="http://schemas.microsoft.com/office/drawing/2014/main" id="{3DBCC550-37A0-4AC0-9F1E-DDC231EE9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00" y="1244930"/>
            <a:ext cx="769258" cy="7692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E8D8124-0463-44A3-8D31-329C3562F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23" y="5426237"/>
            <a:ext cx="925147" cy="92514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BA36CDC-55F5-4623-AD08-A41D2DE92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72" y="6082581"/>
            <a:ext cx="257596" cy="257596"/>
          </a:xfrm>
          <a:prstGeom prst="rect">
            <a:avLst/>
          </a:prstGeom>
        </p:spPr>
      </p:pic>
      <p:pic>
        <p:nvPicPr>
          <p:cNvPr id="44" name="그림 43" descr="시계이(가) 표시된 사진&#10;&#10;자동 생성된 설명">
            <a:extLst>
              <a:ext uri="{FF2B5EF4-FFF2-40B4-BE49-F238E27FC236}">
                <a16:creationId xmlns:a16="http://schemas.microsoft.com/office/drawing/2014/main" id="{502509F5-EE8E-4E52-B69F-2CF4A53051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44" y="1086203"/>
            <a:ext cx="1000850" cy="1000850"/>
          </a:xfrm>
          <a:prstGeom prst="rect">
            <a:avLst/>
          </a:prstGeom>
        </p:spPr>
      </p:pic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F5BE3704-0336-4D95-808D-51E94F09A7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390" y="2188612"/>
            <a:ext cx="898888" cy="898888"/>
          </a:xfrm>
          <a:prstGeom prst="rect">
            <a:avLst/>
          </a:prstGeom>
        </p:spPr>
      </p:pic>
      <p:pic>
        <p:nvPicPr>
          <p:cNvPr id="46" name="그림 45" descr="그리기, 표지판, 음식이(가) 표시된 사진&#10;&#10;자동 생성된 설명">
            <a:extLst>
              <a:ext uri="{FF2B5EF4-FFF2-40B4-BE49-F238E27FC236}">
                <a16:creationId xmlns:a16="http://schemas.microsoft.com/office/drawing/2014/main" id="{D36AAC46-3B13-4976-99ED-FDB015142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85" y="5492195"/>
            <a:ext cx="847982" cy="84798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EC6DEF3-738C-4966-AEC8-C1A26FD2E58F}"/>
              </a:ext>
            </a:extLst>
          </p:cNvPr>
          <p:cNvSpPr/>
          <p:nvPr/>
        </p:nvSpPr>
        <p:spPr>
          <a:xfrm>
            <a:off x="4357968" y="758190"/>
            <a:ext cx="1418804" cy="3623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43C0186-8163-41E0-905F-8DA4A10D5BC0}"/>
              </a:ext>
            </a:extLst>
          </p:cNvPr>
          <p:cNvSpPr/>
          <p:nvPr/>
        </p:nvSpPr>
        <p:spPr>
          <a:xfrm>
            <a:off x="730847" y="3120859"/>
            <a:ext cx="1418804" cy="3623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90FE83A-9C4D-4238-A4DB-4C29E621D095}"/>
              </a:ext>
            </a:extLst>
          </p:cNvPr>
          <p:cNvSpPr/>
          <p:nvPr/>
        </p:nvSpPr>
        <p:spPr>
          <a:xfrm>
            <a:off x="2383275" y="5029641"/>
            <a:ext cx="1418804" cy="3623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1552876-3D29-41CD-946C-1CB33E1B0E30}"/>
              </a:ext>
            </a:extLst>
          </p:cNvPr>
          <p:cNvSpPr/>
          <p:nvPr/>
        </p:nvSpPr>
        <p:spPr>
          <a:xfrm>
            <a:off x="5415243" y="5030337"/>
            <a:ext cx="1418804" cy="3623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2369FDE-FF10-4946-AA5F-E61A9DC9F643}"/>
              </a:ext>
            </a:extLst>
          </p:cNvPr>
          <p:cNvSpPr/>
          <p:nvPr/>
        </p:nvSpPr>
        <p:spPr>
          <a:xfrm>
            <a:off x="8877777" y="5029641"/>
            <a:ext cx="1418804" cy="362304"/>
          </a:xfrm>
          <a:prstGeom prst="round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943663D-DEFB-4587-BDDC-FFB6F008628B}"/>
              </a:ext>
            </a:extLst>
          </p:cNvPr>
          <p:cNvSpPr/>
          <p:nvPr/>
        </p:nvSpPr>
        <p:spPr>
          <a:xfrm>
            <a:off x="7613325" y="758190"/>
            <a:ext cx="1418804" cy="3623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0F3A1B8-52B6-4FF2-AD04-A8646C2DF6BB}"/>
              </a:ext>
            </a:extLst>
          </p:cNvPr>
          <p:cNvSpPr/>
          <p:nvPr/>
        </p:nvSpPr>
        <p:spPr>
          <a:xfrm>
            <a:off x="10015432" y="3156083"/>
            <a:ext cx="1418804" cy="362304"/>
          </a:xfrm>
          <a:prstGeom prst="roundRect">
            <a:avLst/>
          </a:prstGeom>
          <a:solidFill>
            <a:srgbClr val="26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3C3FD0-9F63-4E5E-A4CE-C5676CB810AB}"/>
              </a:ext>
            </a:extLst>
          </p:cNvPr>
          <p:cNvSpPr txBox="1"/>
          <p:nvPr/>
        </p:nvSpPr>
        <p:spPr>
          <a:xfrm>
            <a:off x="678558" y="3516934"/>
            <a:ext cx="2058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방씨 가문의 장남으로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부모님의 사랑을 받으며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태어난 행복한 아기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A65C4E-CE3F-4529-B9EB-C40BE787EA49}"/>
              </a:ext>
            </a:extLst>
          </p:cNvPr>
          <p:cNvSpPr txBox="1"/>
          <p:nvPr/>
        </p:nvSpPr>
        <p:spPr>
          <a:xfrm>
            <a:off x="2343665" y="5398910"/>
            <a:ext cx="1841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바보마냥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웃으면서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밝은 인사성을 가지고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동네 아주머니들께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다가갔던 시절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EB1BAB-C01A-432D-9F21-6B76AEEC68F1}"/>
              </a:ext>
            </a:extLst>
          </p:cNvPr>
          <p:cNvSpPr txBox="1"/>
          <p:nvPr/>
        </p:nvSpPr>
        <p:spPr>
          <a:xfrm>
            <a:off x="2349944" y="5067005"/>
            <a:ext cx="14854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긍정적인 인사 소년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D3C884-22AD-4EFD-BA13-B562BE542F16}"/>
              </a:ext>
            </a:extLst>
          </p:cNvPr>
          <p:cNvSpPr txBox="1"/>
          <p:nvPr/>
        </p:nvSpPr>
        <p:spPr>
          <a:xfrm>
            <a:off x="855410" y="3159324"/>
            <a:ext cx="1135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사랑받는 장남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CB5312-A83F-48FF-BB0A-6A46B01F7693}"/>
              </a:ext>
            </a:extLst>
          </p:cNvPr>
          <p:cNvSpPr txBox="1"/>
          <p:nvPr/>
        </p:nvSpPr>
        <p:spPr>
          <a:xfrm>
            <a:off x="4230704" y="1173178"/>
            <a:ext cx="21487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야구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축구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배드민턴 등등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스포츠를 즐기며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곧 잘하던 스포츠 중독 시절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F139D4-B4B6-4C84-8586-5D618E7C6284}"/>
              </a:ext>
            </a:extLst>
          </p:cNvPr>
          <p:cNvSpPr txBox="1"/>
          <p:nvPr/>
        </p:nvSpPr>
        <p:spPr>
          <a:xfrm>
            <a:off x="4499712" y="793815"/>
            <a:ext cx="11353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483D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만능 스포츠맨</a:t>
            </a:r>
            <a:endParaRPr lang="en-US" altLang="ko-KR" sz="1300" dirty="0">
              <a:solidFill>
                <a:srgbClr val="483D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7DB6B9-9331-4438-B2EF-D6F53461CE34}"/>
              </a:ext>
            </a:extLst>
          </p:cNvPr>
          <p:cNvSpPr txBox="1"/>
          <p:nvPr/>
        </p:nvSpPr>
        <p:spPr>
          <a:xfrm>
            <a:off x="7876774" y="702645"/>
            <a:ext cx="891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파란만장한 대학생활</a:t>
            </a:r>
            <a:endParaRPr lang="en-US" altLang="ko-KR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B5CEC0-0501-42DD-943A-5F25BC628B68}"/>
              </a:ext>
            </a:extLst>
          </p:cNvPr>
          <p:cNvSpPr txBox="1"/>
          <p:nvPr/>
        </p:nvSpPr>
        <p:spPr>
          <a:xfrm>
            <a:off x="5415243" y="5441625"/>
            <a:ext cx="214343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3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수업시간에 졸지 않고</a:t>
            </a:r>
            <a:r>
              <a:rPr lang="en-US" altLang="ko-KR" sz="13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3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자습도 거의 빠지지 않았으나</a:t>
            </a:r>
            <a:endParaRPr lang="en-US" altLang="ko-KR" sz="13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3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축구를 너무 좋아해서</a:t>
            </a:r>
            <a:endParaRPr lang="en-US" altLang="ko-KR" sz="13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3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성적이 높지는 않던 </a:t>
            </a:r>
            <a:r>
              <a:rPr lang="ko-KR" altLang="en-US" sz="13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범생이</a:t>
            </a:r>
            <a:endParaRPr lang="en-US" altLang="ko-KR" sz="13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9621C8-0395-49E0-9E02-DF98CEBEE137}"/>
              </a:ext>
            </a:extLst>
          </p:cNvPr>
          <p:cNvSpPr txBox="1"/>
          <p:nvPr/>
        </p:nvSpPr>
        <p:spPr>
          <a:xfrm>
            <a:off x="5476318" y="4979960"/>
            <a:ext cx="132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축구를 엄청나게 </a:t>
            </a:r>
            <a:endParaRPr lang="en-US" altLang="ko-KR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좋아하던 모범생</a:t>
            </a:r>
            <a:endParaRPr lang="en-US" altLang="ko-KR" sz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975F6E-7346-4234-9DE6-561ABA9E70A5}"/>
              </a:ext>
            </a:extLst>
          </p:cNvPr>
          <p:cNvSpPr txBox="1"/>
          <p:nvPr/>
        </p:nvSpPr>
        <p:spPr>
          <a:xfrm>
            <a:off x="7532466" y="1261944"/>
            <a:ext cx="2794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동아리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연구실에서 완만한 성격으로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모두가 귀여워하는 후배에서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전역 후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존경 받는 선임으로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7E04F8-58AC-4A1C-9577-D086CD551085}"/>
              </a:ext>
            </a:extLst>
          </p:cNvPr>
          <p:cNvSpPr txBox="1"/>
          <p:nvPr/>
        </p:nvSpPr>
        <p:spPr>
          <a:xfrm>
            <a:off x="8788598" y="5461557"/>
            <a:ext cx="2794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교내 창업 경진대회 수상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교내 봉사 동아리 부회장 역임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자격증 취득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자기계발 등등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기초를 튼튼히 다졌던 예비 엔지니어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C719B8-6E31-4E5E-818D-D3B9DDB3D21A}"/>
              </a:ext>
            </a:extLst>
          </p:cNvPr>
          <p:cNvSpPr txBox="1"/>
          <p:nvPr/>
        </p:nvSpPr>
        <p:spPr>
          <a:xfrm>
            <a:off x="9007609" y="5067005"/>
            <a:ext cx="1239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꿈을 위한 준비</a:t>
            </a:r>
            <a:endParaRPr lang="en-US" altLang="ko-KR" sz="1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702C72-2E37-4EFB-8FF2-4FCA79EA3AEB}"/>
              </a:ext>
            </a:extLst>
          </p:cNvPr>
          <p:cNvSpPr txBox="1"/>
          <p:nvPr/>
        </p:nvSpPr>
        <p:spPr>
          <a:xfrm>
            <a:off x="9985770" y="3566811"/>
            <a:ext cx="1891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대학교 졸업 이후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 성장을 위한 활동을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지속하면서 취업준비 중</a:t>
            </a:r>
            <a:endParaRPr lang="en-US" altLang="ko-KR" sz="14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CF520F-F49C-497E-84DB-3E918537A691}"/>
              </a:ext>
            </a:extLst>
          </p:cNvPr>
          <p:cNvSpPr txBox="1"/>
          <p:nvPr/>
        </p:nvSpPr>
        <p:spPr>
          <a:xfrm>
            <a:off x="10060160" y="3195963"/>
            <a:ext cx="13293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성공을 위한 여정</a:t>
            </a:r>
            <a:endParaRPr lang="en-US" altLang="ko-KR" sz="1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84A6639-8EC2-427A-AFE8-992BC36F9401}"/>
              </a:ext>
            </a:extLst>
          </p:cNvPr>
          <p:cNvCxnSpPr>
            <a:cxnSpLocks/>
          </p:cNvCxnSpPr>
          <p:nvPr/>
        </p:nvCxnSpPr>
        <p:spPr>
          <a:xfrm flipV="1">
            <a:off x="2884880" y="3832561"/>
            <a:ext cx="1028385" cy="935157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48492343-6500-4D02-B5B1-74C7F7381B8A}"/>
              </a:ext>
            </a:extLst>
          </p:cNvPr>
          <p:cNvSpPr/>
          <p:nvPr/>
        </p:nvSpPr>
        <p:spPr>
          <a:xfrm>
            <a:off x="2792966" y="4702258"/>
            <a:ext cx="164778" cy="1647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1E97EBA-91FB-494B-8500-C2A8260C80C6}"/>
              </a:ext>
            </a:extLst>
          </p:cNvPr>
          <p:cNvGrpSpPr/>
          <p:nvPr/>
        </p:nvGrpSpPr>
        <p:grpSpPr>
          <a:xfrm>
            <a:off x="4910638" y="1959081"/>
            <a:ext cx="724389" cy="752150"/>
            <a:chOff x="4910638" y="1959081"/>
            <a:chExt cx="724389" cy="752150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62100B0-3E8B-4CDE-95AF-2BEBECC53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2616" y="2055510"/>
              <a:ext cx="632411" cy="65572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3A3E9727-95F2-4B53-A3C3-E7F1A9C6AB9E}"/>
                </a:ext>
              </a:extLst>
            </p:cNvPr>
            <p:cNvSpPr/>
            <p:nvPr/>
          </p:nvSpPr>
          <p:spPr>
            <a:xfrm>
              <a:off x="4910638" y="1959081"/>
              <a:ext cx="164778" cy="16477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34994D7-4179-4FE6-934A-6D38178D096B}"/>
              </a:ext>
            </a:extLst>
          </p:cNvPr>
          <p:cNvGrpSpPr/>
          <p:nvPr/>
        </p:nvGrpSpPr>
        <p:grpSpPr>
          <a:xfrm rot="5400000">
            <a:off x="7204631" y="1974030"/>
            <a:ext cx="724389" cy="752150"/>
            <a:chOff x="4910638" y="1959081"/>
            <a:chExt cx="724389" cy="752150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4D0C5A7-0961-4B90-9A04-29750ADA94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2616" y="2055510"/>
              <a:ext cx="632411" cy="65572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C81699E-5661-4FE9-A49A-3930DB36DCBE}"/>
                </a:ext>
              </a:extLst>
            </p:cNvPr>
            <p:cNvSpPr/>
            <p:nvPr/>
          </p:nvSpPr>
          <p:spPr>
            <a:xfrm>
              <a:off x="4910638" y="1959081"/>
              <a:ext cx="164778" cy="16477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7D3ABE6-3B8C-49C3-9FAC-7F8C451A33C7}"/>
              </a:ext>
            </a:extLst>
          </p:cNvPr>
          <p:cNvGrpSpPr/>
          <p:nvPr/>
        </p:nvGrpSpPr>
        <p:grpSpPr>
          <a:xfrm rot="16200000">
            <a:off x="5510554" y="4181054"/>
            <a:ext cx="697987" cy="674987"/>
            <a:chOff x="5757557" y="4087757"/>
            <a:chExt cx="794640" cy="768455"/>
          </a:xfrm>
        </p:grpSpPr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FF60DE8-D8E5-4C15-BAC5-25427FB53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9946" y="4087757"/>
              <a:ext cx="712251" cy="67996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6F75AC3-04E0-41AC-B8DB-F1B9D3E7D4FA}"/>
                </a:ext>
              </a:extLst>
            </p:cNvPr>
            <p:cNvSpPr/>
            <p:nvPr/>
          </p:nvSpPr>
          <p:spPr>
            <a:xfrm>
              <a:off x="5757557" y="4691434"/>
              <a:ext cx="164778" cy="16477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FB8B81F-F6D5-4719-AE52-2A6C6318B5EC}"/>
              </a:ext>
            </a:extLst>
          </p:cNvPr>
          <p:cNvGrpSpPr/>
          <p:nvPr/>
        </p:nvGrpSpPr>
        <p:grpSpPr>
          <a:xfrm rot="16200000">
            <a:off x="8260909" y="4182820"/>
            <a:ext cx="695678" cy="672754"/>
            <a:chOff x="5757557" y="4087757"/>
            <a:chExt cx="794640" cy="768455"/>
          </a:xfrm>
        </p:grpSpPr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D1F3BB8-4F3B-4588-B7DB-CA017D741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9946" y="4087757"/>
              <a:ext cx="712251" cy="679961"/>
            </a:xfrm>
            <a:prstGeom prst="line">
              <a:avLst/>
            </a:prstGeom>
            <a:ln>
              <a:solidFill>
                <a:srgbClr val="4248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A69484A-9A55-4D5A-985C-7AB3CC1B0D89}"/>
                </a:ext>
              </a:extLst>
            </p:cNvPr>
            <p:cNvSpPr/>
            <p:nvPr/>
          </p:nvSpPr>
          <p:spPr>
            <a:xfrm>
              <a:off x="5757557" y="4691434"/>
              <a:ext cx="164778" cy="164778"/>
            </a:xfrm>
            <a:prstGeom prst="ellipse">
              <a:avLst/>
            </a:prstGeom>
            <a:solidFill>
              <a:srgbClr val="424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421D5AB-53E2-42EB-B7E6-720E0EC94C28}"/>
              </a:ext>
            </a:extLst>
          </p:cNvPr>
          <p:cNvCxnSpPr>
            <a:cxnSpLocks/>
          </p:cNvCxnSpPr>
          <p:nvPr/>
        </p:nvCxnSpPr>
        <p:spPr>
          <a:xfrm flipV="1">
            <a:off x="8272371" y="2806689"/>
            <a:ext cx="1366867" cy="698787"/>
          </a:xfrm>
          <a:prstGeom prst="line">
            <a:avLst/>
          </a:prstGeom>
          <a:ln>
            <a:solidFill>
              <a:srgbClr val="262B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11EBCD0C-550F-447A-9D02-76E5F82A31B4}"/>
              </a:ext>
            </a:extLst>
          </p:cNvPr>
          <p:cNvSpPr/>
          <p:nvPr/>
        </p:nvSpPr>
        <p:spPr>
          <a:xfrm>
            <a:off x="9556849" y="2740487"/>
            <a:ext cx="164778" cy="164778"/>
          </a:xfrm>
          <a:prstGeom prst="ellipse">
            <a:avLst/>
          </a:prstGeom>
          <a:solidFill>
            <a:srgbClr val="26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7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DC8287-D544-4BAA-803D-283FE69E2A7A}"/>
              </a:ext>
            </a:extLst>
          </p:cNvPr>
          <p:cNvSpPr/>
          <p:nvPr/>
        </p:nvSpPr>
        <p:spPr>
          <a:xfrm>
            <a:off x="0" y="-1"/>
            <a:ext cx="12192000" cy="1971676"/>
          </a:xfrm>
          <a:prstGeom prst="rect">
            <a:avLst/>
          </a:prstGeom>
          <a:solidFill>
            <a:srgbClr val="26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C3B98F-F8A8-4C88-AC37-20694959DA79}"/>
              </a:ext>
            </a:extLst>
          </p:cNvPr>
          <p:cNvGrpSpPr/>
          <p:nvPr/>
        </p:nvGrpSpPr>
        <p:grpSpPr>
          <a:xfrm>
            <a:off x="514350" y="-1"/>
            <a:ext cx="2314575" cy="723899"/>
            <a:chOff x="514350" y="-1"/>
            <a:chExt cx="2314575" cy="7238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4793A0B-73F8-4182-8143-4141DB69929D}"/>
                </a:ext>
              </a:extLst>
            </p:cNvPr>
            <p:cNvSpPr/>
            <p:nvPr/>
          </p:nvSpPr>
          <p:spPr>
            <a:xfrm>
              <a:off x="514350" y="-1"/>
              <a:ext cx="2314575" cy="723899"/>
            </a:xfrm>
            <a:prstGeom prst="rect">
              <a:avLst/>
            </a:prstGeom>
            <a:solidFill>
              <a:srgbClr val="424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DCF10A-5912-4EA3-9DFA-DCFEC4001F26}"/>
                </a:ext>
              </a:extLst>
            </p:cNvPr>
            <p:cNvSpPr txBox="1"/>
            <p:nvPr/>
          </p:nvSpPr>
          <p:spPr>
            <a:xfrm>
              <a:off x="1285875" y="259318"/>
              <a:ext cx="1543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Introduction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0E59DB-D425-4D49-8CF7-75D16CE62A7C}"/>
              </a:ext>
            </a:extLst>
          </p:cNvPr>
          <p:cNvSpPr txBox="1"/>
          <p:nvPr/>
        </p:nvSpPr>
        <p:spPr>
          <a:xfrm>
            <a:off x="5167312" y="631894"/>
            <a:ext cx="185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 용 혁</a:t>
            </a:r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8B2A9B18-5133-462C-9A6F-2622D8EB2CAB}"/>
              </a:ext>
            </a:extLst>
          </p:cNvPr>
          <p:cNvSpPr/>
          <p:nvPr/>
        </p:nvSpPr>
        <p:spPr>
          <a:xfrm>
            <a:off x="1524000" y="1602343"/>
            <a:ext cx="2409825" cy="369332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010-2976-8790</a:t>
            </a:r>
            <a:endParaRPr lang="ko-KR" altLang="en-US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59BCE14-AADF-472A-88E2-5182B8C2D54D}"/>
              </a:ext>
            </a:extLst>
          </p:cNvPr>
          <p:cNvSpPr/>
          <p:nvPr/>
        </p:nvSpPr>
        <p:spPr>
          <a:xfrm>
            <a:off x="4891086" y="1602343"/>
            <a:ext cx="2409825" cy="369332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1996.01.08</a:t>
            </a:r>
            <a:endParaRPr lang="ko-KR" altLang="en-US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A63136BF-BAF8-43F9-88E2-A266878BD3D7}"/>
              </a:ext>
            </a:extLst>
          </p:cNvPr>
          <p:cNvSpPr/>
          <p:nvPr/>
        </p:nvSpPr>
        <p:spPr>
          <a:xfrm>
            <a:off x="8258172" y="1602343"/>
            <a:ext cx="2409825" cy="36933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kuk07k@naver.com</a:t>
            </a:r>
            <a:endParaRPr lang="ko-KR" altLang="en-US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D41F5E-DC7A-4C24-A2A8-6C779AB3B655}"/>
              </a:ext>
            </a:extLst>
          </p:cNvPr>
          <p:cNvSpPr txBox="1"/>
          <p:nvPr/>
        </p:nvSpPr>
        <p:spPr>
          <a:xfrm>
            <a:off x="4047169" y="2326241"/>
            <a:ext cx="142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62B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성향</a:t>
            </a:r>
          </a:p>
          <a:p>
            <a:r>
              <a:rPr lang="en-US" altLang="ko-KR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Character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08CFB-77E7-4425-94DD-5B804CDCD1BC}"/>
              </a:ext>
            </a:extLst>
          </p:cNvPr>
          <p:cNvSpPr txBox="1"/>
          <p:nvPr/>
        </p:nvSpPr>
        <p:spPr>
          <a:xfrm>
            <a:off x="1172314" y="2326241"/>
            <a:ext cx="70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62B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endParaRPr lang="en-US" altLang="ko-KR" dirty="0">
              <a:solidFill>
                <a:srgbClr val="262B4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Skill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037B9-B81F-454B-BB49-72E8038D1E5D}"/>
              </a:ext>
            </a:extLst>
          </p:cNvPr>
          <p:cNvSpPr txBox="1"/>
          <p:nvPr/>
        </p:nvSpPr>
        <p:spPr>
          <a:xfrm>
            <a:off x="8748688" y="2326240"/>
            <a:ext cx="142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62B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취미</a:t>
            </a:r>
            <a:endParaRPr lang="en-US" altLang="ko-KR" dirty="0">
              <a:solidFill>
                <a:srgbClr val="262B4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Hobby &amp; interest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F0681A-AF49-4A4B-8097-CEB3779B0807}"/>
              </a:ext>
            </a:extLst>
          </p:cNvPr>
          <p:cNvGrpSpPr/>
          <p:nvPr/>
        </p:nvGrpSpPr>
        <p:grpSpPr>
          <a:xfrm>
            <a:off x="1131673" y="3185731"/>
            <a:ext cx="707391" cy="830997"/>
            <a:chOff x="6963410" y="3677919"/>
            <a:chExt cx="808674" cy="902493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DE025371-A548-4F38-A95B-797B32CB979F}"/>
                </a:ext>
              </a:extLst>
            </p:cNvPr>
            <p:cNvSpPr/>
            <p:nvPr/>
          </p:nvSpPr>
          <p:spPr>
            <a:xfrm>
              <a:off x="6963410" y="3677919"/>
              <a:ext cx="808674" cy="902493"/>
            </a:xfrm>
            <a:prstGeom prst="roundRect">
              <a:avLst>
                <a:gd name="adj" fmla="val 2493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62B4D"/>
                </a:solidFill>
              </a:endParaRPr>
            </a:p>
          </p:txBody>
        </p:sp>
        <p:sp>
          <p:nvSpPr>
            <p:cNvPr id="35" name="사각형: 둥근 위쪽 모서리 34">
              <a:extLst>
                <a:ext uri="{FF2B5EF4-FFF2-40B4-BE49-F238E27FC236}">
                  <a16:creationId xmlns:a16="http://schemas.microsoft.com/office/drawing/2014/main" id="{F2F9613F-76FF-4218-8B60-122ECF5D8BCC}"/>
                </a:ext>
              </a:extLst>
            </p:cNvPr>
            <p:cNvSpPr/>
            <p:nvPr/>
          </p:nvSpPr>
          <p:spPr>
            <a:xfrm rot="10800000">
              <a:off x="6963410" y="4207432"/>
              <a:ext cx="808674" cy="3693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62B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62B4D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41680EB-833B-4C7B-B07A-2E5336FB76CF}"/>
              </a:ext>
            </a:extLst>
          </p:cNvPr>
          <p:cNvSpPr txBox="1"/>
          <p:nvPr/>
        </p:nvSpPr>
        <p:spPr>
          <a:xfrm>
            <a:off x="1294094" y="3281885"/>
            <a:ext cx="3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262B4D"/>
                </a:solidFill>
              </a:rPr>
              <a:t>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2C9CA4-55E0-48CD-BCBD-180C51B5B713}"/>
              </a:ext>
            </a:extLst>
          </p:cNvPr>
          <p:cNvSpPr txBox="1"/>
          <p:nvPr/>
        </p:nvSpPr>
        <p:spPr>
          <a:xfrm>
            <a:off x="1172314" y="3720221"/>
            <a:ext cx="707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FDD1597-1D33-4D8B-81AC-A67BEEE02814}"/>
              </a:ext>
            </a:extLst>
          </p:cNvPr>
          <p:cNvGrpSpPr/>
          <p:nvPr/>
        </p:nvGrpSpPr>
        <p:grpSpPr>
          <a:xfrm>
            <a:off x="1962205" y="3187311"/>
            <a:ext cx="878878" cy="838416"/>
            <a:chOff x="9824976" y="4836799"/>
            <a:chExt cx="878878" cy="83841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49F6AED-FFAB-48EB-8CFE-A2F906C8909E}"/>
                </a:ext>
              </a:extLst>
            </p:cNvPr>
            <p:cNvGrpSpPr/>
            <p:nvPr/>
          </p:nvGrpSpPr>
          <p:grpSpPr>
            <a:xfrm>
              <a:off x="9910310" y="4836799"/>
              <a:ext cx="707391" cy="830997"/>
              <a:chOff x="6963410" y="3677919"/>
              <a:chExt cx="808674" cy="902493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0C89744C-A904-4878-A4EC-7A868A288607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사각형: 둥근 위쪽 모서리 61">
                <a:extLst>
                  <a:ext uri="{FF2B5EF4-FFF2-40B4-BE49-F238E27FC236}">
                    <a16:creationId xmlns:a16="http://schemas.microsoft.com/office/drawing/2014/main" id="{885AEBE5-26C0-4640-9EB3-71CBEE535AC3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2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D45E3-74B7-42C5-92A0-23B9FCAC8C08}"/>
                </a:ext>
              </a:extLst>
            </p:cNvPr>
            <p:cNvSpPr txBox="1"/>
            <p:nvPr/>
          </p:nvSpPr>
          <p:spPr>
            <a:xfrm>
              <a:off x="10072731" y="4932953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262B4D"/>
                  </a:solidFill>
                </a:rPr>
                <a:t>상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6759FD-9DED-4336-A3A3-894CA57BBFE3}"/>
                </a:ext>
              </a:extLst>
            </p:cNvPr>
            <p:cNvSpPr txBox="1"/>
            <p:nvPr/>
          </p:nvSpPr>
          <p:spPr>
            <a:xfrm>
              <a:off x="9824976" y="5336661"/>
              <a:ext cx="878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Raspberry</a:t>
              </a:r>
            </a:p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PI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B27D197-272D-4A04-BCC2-9EC4EDC0A45A}"/>
              </a:ext>
            </a:extLst>
          </p:cNvPr>
          <p:cNvGrpSpPr/>
          <p:nvPr/>
        </p:nvGrpSpPr>
        <p:grpSpPr>
          <a:xfrm>
            <a:off x="1122882" y="5147177"/>
            <a:ext cx="716181" cy="830997"/>
            <a:chOff x="8107089" y="4840158"/>
            <a:chExt cx="707392" cy="830997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FDFAB1D-3EF5-45C5-A32C-C0F97707E568}"/>
                </a:ext>
              </a:extLst>
            </p:cNvPr>
            <p:cNvGrpSpPr/>
            <p:nvPr/>
          </p:nvGrpSpPr>
          <p:grpSpPr>
            <a:xfrm>
              <a:off x="8107089" y="4840158"/>
              <a:ext cx="707392" cy="830997"/>
              <a:chOff x="6963410" y="3677919"/>
              <a:chExt cx="808675" cy="902493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63D518E8-DC2E-4A2E-A1A1-9EF70038A00C}"/>
                  </a:ext>
                </a:extLst>
              </p:cNvPr>
              <p:cNvSpPr/>
              <p:nvPr/>
            </p:nvSpPr>
            <p:spPr>
              <a:xfrm>
                <a:off x="6963411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3FBE619F-1EFE-4BA8-A7BD-1EEB0AF7A2FB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2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AB8B47-DF3B-46B9-B606-416479E627E8}"/>
                </a:ext>
              </a:extLst>
            </p:cNvPr>
            <p:cNvSpPr txBox="1"/>
            <p:nvPr/>
          </p:nvSpPr>
          <p:spPr>
            <a:xfrm>
              <a:off x="8269509" y="4936312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262B4D"/>
                  </a:solidFill>
                </a:rPr>
                <a:t>중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FE9799A-7D23-477F-B868-CDAD4C146366}"/>
                </a:ext>
              </a:extLst>
            </p:cNvPr>
            <p:cNvSpPr txBox="1"/>
            <p:nvPr/>
          </p:nvSpPr>
          <p:spPr>
            <a:xfrm>
              <a:off x="8144334" y="5371288"/>
              <a:ext cx="6518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MS-SQL</a:t>
              </a: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4A190C0-901D-4ED3-83B6-1B0BD5B4B7DB}"/>
              </a:ext>
            </a:extLst>
          </p:cNvPr>
          <p:cNvGrpSpPr/>
          <p:nvPr/>
        </p:nvGrpSpPr>
        <p:grpSpPr>
          <a:xfrm>
            <a:off x="2038984" y="4168875"/>
            <a:ext cx="715946" cy="864283"/>
            <a:chOff x="7125196" y="4830081"/>
            <a:chExt cx="715946" cy="864283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DD15D17-8F3B-4241-957F-27A8AE3801B0}"/>
                </a:ext>
              </a:extLst>
            </p:cNvPr>
            <p:cNvGrpSpPr/>
            <p:nvPr/>
          </p:nvGrpSpPr>
          <p:grpSpPr>
            <a:xfrm>
              <a:off x="7125196" y="4830081"/>
              <a:ext cx="707391" cy="830997"/>
              <a:chOff x="6963410" y="3677919"/>
              <a:chExt cx="808674" cy="902493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C15182A-65F4-45C2-97CB-07687048D135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각형: 둥근 위쪽 모서리 76">
                <a:extLst>
                  <a:ext uri="{FF2B5EF4-FFF2-40B4-BE49-F238E27FC236}">
                    <a16:creationId xmlns:a16="http://schemas.microsoft.com/office/drawing/2014/main" id="{4D3FE895-70B4-4880-B1A0-A58D724C63DE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2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8378CE-7195-4146-971C-C71BAC41CA7E}"/>
                </a:ext>
              </a:extLst>
            </p:cNvPr>
            <p:cNvSpPr txBox="1"/>
            <p:nvPr/>
          </p:nvSpPr>
          <p:spPr>
            <a:xfrm>
              <a:off x="7287617" y="4926235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262B4D"/>
                  </a:solidFill>
                </a:rPr>
                <a:t>중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D83084-DB56-4E38-9436-6C2055ADC91D}"/>
                </a:ext>
              </a:extLst>
            </p:cNvPr>
            <p:cNvSpPr txBox="1"/>
            <p:nvPr/>
          </p:nvSpPr>
          <p:spPr>
            <a:xfrm>
              <a:off x="7133750" y="5294254"/>
              <a:ext cx="707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Android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Studio</a:t>
              </a: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B2A949C-05D9-4CC8-A88A-312C43F559E0}"/>
              </a:ext>
            </a:extLst>
          </p:cNvPr>
          <p:cNvGrpSpPr/>
          <p:nvPr/>
        </p:nvGrpSpPr>
        <p:grpSpPr>
          <a:xfrm>
            <a:off x="1125936" y="4165613"/>
            <a:ext cx="707391" cy="865596"/>
            <a:chOff x="7099932" y="5771094"/>
            <a:chExt cx="707391" cy="865596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85BE912-59BF-4901-836A-B7EB7E182050}"/>
                </a:ext>
              </a:extLst>
            </p:cNvPr>
            <p:cNvGrpSpPr/>
            <p:nvPr/>
          </p:nvGrpSpPr>
          <p:grpSpPr>
            <a:xfrm>
              <a:off x="7099932" y="5771094"/>
              <a:ext cx="707391" cy="830997"/>
              <a:chOff x="6963410" y="3677919"/>
              <a:chExt cx="808674" cy="902493"/>
            </a:xfrm>
          </p:grpSpPr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8DB6393D-515C-475D-9EBF-5CE712772811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사각형: 둥근 위쪽 모서리 82">
                <a:extLst>
                  <a:ext uri="{FF2B5EF4-FFF2-40B4-BE49-F238E27FC236}">
                    <a16:creationId xmlns:a16="http://schemas.microsoft.com/office/drawing/2014/main" id="{6B228839-2840-4979-AACA-1532A999DA22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2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85C6329-A319-46FC-8FCD-F7B773485212}"/>
                </a:ext>
              </a:extLst>
            </p:cNvPr>
            <p:cNvSpPr txBox="1"/>
            <p:nvPr/>
          </p:nvSpPr>
          <p:spPr>
            <a:xfrm>
              <a:off x="7262353" y="5867248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262B4D"/>
                  </a:solidFill>
                </a:rPr>
                <a:t>상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BEF2C1A-9E91-48E8-900D-71242967859F}"/>
                </a:ext>
              </a:extLst>
            </p:cNvPr>
            <p:cNvSpPr txBox="1"/>
            <p:nvPr/>
          </p:nvSpPr>
          <p:spPr>
            <a:xfrm>
              <a:off x="7125621" y="6236580"/>
              <a:ext cx="6560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Laser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Cutting</a:t>
              </a: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673FD16-4C1F-4DF1-AA2C-539BDE40D597}"/>
              </a:ext>
            </a:extLst>
          </p:cNvPr>
          <p:cNvGrpSpPr/>
          <p:nvPr/>
        </p:nvGrpSpPr>
        <p:grpSpPr>
          <a:xfrm>
            <a:off x="2055178" y="5143817"/>
            <a:ext cx="716216" cy="830997"/>
            <a:chOff x="7125196" y="4830081"/>
            <a:chExt cx="716216" cy="830997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1B6B837-15AB-4F3E-A0A6-217D09891055}"/>
                </a:ext>
              </a:extLst>
            </p:cNvPr>
            <p:cNvGrpSpPr/>
            <p:nvPr/>
          </p:nvGrpSpPr>
          <p:grpSpPr>
            <a:xfrm>
              <a:off x="7125196" y="4830081"/>
              <a:ext cx="707391" cy="830997"/>
              <a:chOff x="6963410" y="3677919"/>
              <a:chExt cx="808674" cy="902493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0A409C79-2DE6-4C20-9255-F88363F8858B}"/>
                  </a:ext>
                </a:extLst>
              </p:cNvPr>
              <p:cNvSpPr/>
              <p:nvPr/>
            </p:nvSpPr>
            <p:spPr>
              <a:xfrm>
                <a:off x="6963410" y="3677919"/>
                <a:ext cx="808674" cy="902493"/>
              </a:xfrm>
              <a:prstGeom prst="roundRect">
                <a:avLst>
                  <a:gd name="adj" fmla="val 2493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사각형: 둥근 위쪽 모서리 101">
                <a:extLst>
                  <a:ext uri="{FF2B5EF4-FFF2-40B4-BE49-F238E27FC236}">
                    <a16:creationId xmlns:a16="http://schemas.microsoft.com/office/drawing/2014/main" id="{496533A0-9925-4C69-83A3-27C52DC90AAC}"/>
                  </a:ext>
                </a:extLst>
              </p:cNvPr>
              <p:cNvSpPr/>
              <p:nvPr/>
            </p:nvSpPr>
            <p:spPr>
              <a:xfrm rot="10800000">
                <a:off x="6963410" y="4207432"/>
                <a:ext cx="808674" cy="36933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2B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A38D6BF-6A6E-431E-A555-36B2DA156736}"/>
                </a:ext>
              </a:extLst>
            </p:cNvPr>
            <p:cNvSpPr txBox="1"/>
            <p:nvPr/>
          </p:nvSpPr>
          <p:spPr>
            <a:xfrm>
              <a:off x="7287617" y="4926235"/>
              <a:ext cx="35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solidFill>
                    <a:srgbClr val="262B4D"/>
                  </a:solidFill>
                </a:rPr>
                <a:t>중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D43F9DD-A29C-4DE1-893D-4E9A9CA51A71}"/>
                </a:ext>
              </a:extLst>
            </p:cNvPr>
            <p:cNvSpPr txBox="1"/>
            <p:nvPr/>
          </p:nvSpPr>
          <p:spPr>
            <a:xfrm>
              <a:off x="7134020" y="5372954"/>
              <a:ext cx="7073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InTouch</a:t>
              </a: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F62B85E1-4728-4014-869F-DE414D0D564F}"/>
              </a:ext>
            </a:extLst>
          </p:cNvPr>
          <p:cNvSpPr txBox="1"/>
          <p:nvPr/>
        </p:nvSpPr>
        <p:spPr>
          <a:xfrm>
            <a:off x="8748688" y="4714040"/>
            <a:ext cx="2154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B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</a:t>
            </a:r>
          </a:p>
          <a:p>
            <a:r>
              <a:rPr lang="en-US" altLang="ko-KR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Social Networking Service</a:t>
            </a: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5EA7BA-9D7F-42C1-A2D2-60B70A8A7FE6}"/>
              </a:ext>
            </a:extLst>
          </p:cNvPr>
          <p:cNvSpPr txBox="1"/>
          <p:nvPr/>
        </p:nvSpPr>
        <p:spPr>
          <a:xfrm>
            <a:off x="4022438" y="3865152"/>
            <a:ext cx="62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사교적</a:t>
            </a:r>
            <a:endParaRPr lang="en-US" altLang="ko-KR" sz="1200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FCA929-7677-44F8-AA06-021A98103E5A}"/>
              </a:ext>
            </a:extLst>
          </p:cNvPr>
          <p:cNvSpPr txBox="1"/>
          <p:nvPr/>
        </p:nvSpPr>
        <p:spPr>
          <a:xfrm>
            <a:off x="5456891" y="3126656"/>
            <a:ext cx="661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모험심</a:t>
            </a:r>
            <a:endParaRPr lang="en-US" altLang="ko-KR" sz="1200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61EA113-09A6-4FEA-96BC-505BAF221D20}"/>
              </a:ext>
            </a:extLst>
          </p:cNvPr>
          <p:cNvSpPr txBox="1"/>
          <p:nvPr/>
        </p:nvSpPr>
        <p:spPr>
          <a:xfrm>
            <a:off x="6855370" y="5347160"/>
            <a:ext cx="663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신중함</a:t>
            </a:r>
            <a:endParaRPr lang="en-US" altLang="ko-KR" sz="1200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E97891D-BF90-4F54-AADC-6FEC346AFA9C}"/>
              </a:ext>
            </a:extLst>
          </p:cNvPr>
          <p:cNvSpPr txBox="1"/>
          <p:nvPr/>
        </p:nvSpPr>
        <p:spPr>
          <a:xfrm>
            <a:off x="4025858" y="5345279"/>
            <a:ext cx="628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책임감</a:t>
            </a:r>
            <a:endParaRPr lang="en-US" altLang="ko-KR" sz="1200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89BB4BB-1101-48A0-8A42-969C5DB37C4E}"/>
              </a:ext>
            </a:extLst>
          </p:cNvPr>
          <p:cNvSpPr txBox="1"/>
          <p:nvPr/>
        </p:nvSpPr>
        <p:spPr>
          <a:xfrm>
            <a:off x="5435588" y="5985803"/>
            <a:ext cx="704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배려심</a:t>
            </a:r>
            <a:endParaRPr lang="en-US" altLang="ko-KR" sz="1200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29BE5EF-AFB4-45A2-8109-3FB221A90A04}"/>
              </a:ext>
            </a:extLst>
          </p:cNvPr>
          <p:cNvSpPr/>
          <p:nvPr/>
        </p:nvSpPr>
        <p:spPr>
          <a:xfrm>
            <a:off x="9156887" y="5885785"/>
            <a:ext cx="21549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instagram.com/bangyh_96</a:t>
            </a:r>
            <a:endParaRPr lang="ko-KR" altLang="en-US" sz="1200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80541E9-DE5E-4EA2-85F8-00F286C4BCCE}"/>
              </a:ext>
            </a:extLst>
          </p:cNvPr>
          <p:cNvSpPr/>
          <p:nvPr/>
        </p:nvSpPr>
        <p:spPr>
          <a:xfrm>
            <a:off x="9172592" y="5483779"/>
            <a:ext cx="21549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facebook.com/dydgur1996</a:t>
            </a:r>
            <a:endParaRPr lang="ko-KR" altLang="en-US" sz="1200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717D741-370C-4C1E-B30A-270262BF8886}"/>
              </a:ext>
            </a:extLst>
          </p:cNvPr>
          <p:cNvSpPr txBox="1"/>
          <p:nvPr/>
        </p:nvSpPr>
        <p:spPr>
          <a:xfrm>
            <a:off x="8748688" y="3702913"/>
            <a:ext cx="537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축구</a:t>
            </a:r>
            <a:endParaRPr lang="en-US" altLang="ko-KR" sz="1400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1B64AFB-E583-47DF-BDC8-B45EBC6E0BDD}"/>
              </a:ext>
            </a:extLst>
          </p:cNvPr>
          <p:cNvSpPr txBox="1"/>
          <p:nvPr/>
        </p:nvSpPr>
        <p:spPr>
          <a:xfrm>
            <a:off x="9520117" y="3695875"/>
            <a:ext cx="85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음악감상</a:t>
            </a:r>
            <a:endParaRPr lang="ko-KR" altLang="en-US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D888D3-09CB-481F-B065-BB85D6CBB356}"/>
              </a:ext>
            </a:extLst>
          </p:cNvPr>
          <p:cNvSpPr txBox="1"/>
          <p:nvPr/>
        </p:nvSpPr>
        <p:spPr>
          <a:xfrm>
            <a:off x="10468264" y="3695875"/>
            <a:ext cx="85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우쿠렐레</a:t>
            </a:r>
            <a:endParaRPr lang="ko-KR" altLang="en-US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92B3399E-6A8F-4702-9897-9BB733781865}"/>
              </a:ext>
            </a:extLst>
          </p:cNvPr>
          <p:cNvSpPr/>
          <p:nvPr/>
        </p:nvSpPr>
        <p:spPr>
          <a:xfrm rot="5400000">
            <a:off x="4482252" y="3617252"/>
            <a:ext cx="2499747" cy="2154954"/>
          </a:xfrm>
          <a:prstGeom prst="hexagon">
            <a:avLst/>
          </a:prstGeom>
          <a:noFill/>
          <a:ln>
            <a:solidFill>
              <a:srgbClr val="262B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2B4D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E1B073-0418-47FC-9A13-E52C1335D614}"/>
              </a:ext>
            </a:extLst>
          </p:cNvPr>
          <p:cNvSpPr txBox="1"/>
          <p:nvPr/>
        </p:nvSpPr>
        <p:spPr>
          <a:xfrm>
            <a:off x="6856659" y="3836966"/>
            <a:ext cx="661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62B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분석적</a:t>
            </a:r>
            <a:endParaRPr lang="en-US" altLang="ko-KR" sz="1200" dirty="0">
              <a:solidFill>
                <a:srgbClr val="262B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A9EFCA-7B35-416A-B991-3EF0F9BE2505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>
            <a:off x="5732126" y="3444856"/>
            <a:ext cx="0" cy="2499747"/>
          </a:xfrm>
          <a:prstGeom prst="line">
            <a:avLst/>
          </a:prstGeom>
          <a:ln w="12700">
            <a:solidFill>
              <a:srgbClr val="262B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9955D39-F4DD-40C6-9864-8F61B6DD9304}"/>
              </a:ext>
            </a:extLst>
          </p:cNvPr>
          <p:cNvCxnSpPr>
            <a:cxnSpLocks/>
            <a:stCxn id="2" idx="2"/>
            <a:endCxn id="2" idx="5"/>
          </p:cNvCxnSpPr>
          <p:nvPr/>
        </p:nvCxnSpPr>
        <p:spPr>
          <a:xfrm>
            <a:off x="4654650" y="3983595"/>
            <a:ext cx="2154952" cy="1422270"/>
          </a:xfrm>
          <a:prstGeom prst="line">
            <a:avLst/>
          </a:prstGeom>
          <a:ln w="12700">
            <a:solidFill>
              <a:srgbClr val="262B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CF13BD5-6187-43A5-B36E-E6E1BA5776FD}"/>
              </a:ext>
            </a:extLst>
          </p:cNvPr>
          <p:cNvCxnSpPr>
            <a:cxnSpLocks/>
            <a:stCxn id="2" idx="4"/>
            <a:endCxn id="2" idx="1"/>
          </p:cNvCxnSpPr>
          <p:nvPr/>
        </p:nvCxnSpPr>
        <p:spPr>
          <a:xfrm flipH="1">
            <a:off x="4654650" y="3983595"/>
            <a:ext cx="2154952" cy="1422270"/>
          </a:xfrm>
          <a:prstGeom prst="line">
            <a:avLst/>
          </a:prstGeom>
          <a:ln w="12700">
            <a:solidFill>
              <a:srgbClr val="262B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3E229A6-386E-4098-AFDE-F6F8818CEFB0}"/>
              </a:ext>
            </a:extLst>
          </p:cNvPr>
          <p:cNvSpPr/>
          <p:nvPr/>
        </p:nvSpPr>
        <p:spPr>
          <a:xfrm>
            <a:off x="4765040" y="4135120"/>
            <a:ext cx="1838960" cy="1605280"/>
          </a:xfrm>
          <a:custGeom>
            <a:avLst/>
            <a:gdLst>
              <a:gd name="connsiteX0" fmla="*/ 0 w 1838960"/>
              <a:gd name="connsiteY0" fmla="*/ 1198880 h 1605280"/>
              <a:gd name="connsiteX1" fmla="*/ 314960 w 1838960"/>
              <a:gd name="connsiteY1" fmla="*/ 132080 h 1605280"/>
              <a:gd name="connsiteX2" fmla="*/ 965200 w 1838960"/>
              <a:gd name="connsiteY2" fmla="*/ 0 h 1605280"/>
              <a:gd name="connsiteX3" fmla="*/ 1717040 w 1838960"/>
              <a:gd name="connsiteY3" fmla="*/ 60960 h 1605280"/>
              <a:gd name="connsiteX4" fmla="*/ 1838960 w 1838960"/>
              <a:gd name="connsiteY4" fmla="*/ 1137920 h 1605280"/>
              <a:gd name="connsiteX5" fmla="*/ 975360 w 1838960"/>
              <a:gd name="connsiteY5" fmla="*/ 1605280 h 1605280"/>
              <a:gd name="connsiteX6" fmla="*/ 0 w 1838960"/>
              <a:gd name="connsiteY6" fmla="*/ 1198880 h 160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8960" h="1605280">
                <a:moveTo>
                  <a:pt x="0" y="1198880"/>
                </a:moveTo>
                <a:lnTo>
                  <a:pt x="314960" y="132080"/>
                </a:lnTo>
                <a:lnTo>
                  <a:pt x="965200" y="0"/>
                </a:lnTo>
                <a:lnTo>
                  <a:pt x="1717040" y="60960"/>
                </a:lnTo>
                <a:lnTo>
                  <a:pt x="1838960" y="1137920"/>
                </a:lnTo>
                <a:lnTo>
                  <a:pt x="975360" y="1605280"/>
                </a:lnTo>
                <a:lnTo>
                  <a:pt x="0" y="1198880"/>
                </a:lnTo>
                <a:close/>
              </a:path>
            </a:pathLst>
          </a:custGeom>
          <a:solidFill>
            <a:srgbClr val="26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EB4CDC51-7AF4-4E6F-8BF7-3BB0FF603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808" y="5476646"/>
            <a:ext cx="309308" cy="309308"/>
          </a:xfrm>
          <a:prstGeom prst="rect">
            <a:avLst/>
          </a:prstGeom>
        </p:spPr>
      </p:pic>
      <p:pic>
        <p:nvPicPr>
          <p:cNvPr id="16" name="그림 15" descr="표지판, 중지, 거리, 하얀색이(가) 표시된 사진&#10;&#10;자동 생성된 설명">
            <a:extLst>
              <a:ext uri="{FF2B5EF4-FFF2-40B4-BE49-F238E27FC236}">
                <a16:creationId xmlns:a16="http://schemas.microsoft.com/office/drawing/2014/main" id="{84DD6C8C-E56F-4B69-9E44-1E8AF8D68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153" y="5866735"/>
            <a:ext cx="338554" cy="338554"/>
          </a:xfrm>
          <a:prstGeom prst="rect">
            <a:avLst/>
          </a:prstGeom>
        </p:spPr>
      </p:pic>
      <p:pic>
        <p:nvPicPr>
          <p:cNvPr id="18" name="그림 17" descr="축구, 게임, 하얀색이(가) 표시된 사진&#10;&#10;자동 생성된 설명">
            <a:extLst>
              <a:ext uri="{FF2B5EF4-FFF2-40B4-BE49-F238E27FC236}">
                <a16:creationId xmlns:a16="http://schemas.microsoft.com/office/drawing/2014/main" id="{86DD909B-3487-4606-B0F8-723425BA8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688" y="3123151"/>
            <a:ext cx="494524" cy="494524"/>
          </a:xfrm>
          <a:prstGeom prst="rect">
            <a:avLst/>
          </a:prstGeom>
        </p:spPr>
      </p:pic>
      <p:pic>
        <p:nvPicPr>
          <p:cNvPr id="20" name="그림 19" descr="표지판이(가) 표시된 사진&#10;&#10;자동 생성된 설명">
            <a:extLst>
              <a:ext uri="{FF2B5EF4-FFF2-40B4-BE49-F238E27FC236}">
                <a16:creationId xmlns:a16="http://schemas.microsoft.com/office/drawing/2014/main" id="{BAE97453-6F51-4864-9428-97C6060A6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273" y="3053174"/>
            <a:ext cx="534478" cy="534478"/>
          </a:xfrm>
          <a:prstGeom prst="rect">
            <a:avLst/>
          </a:prstGeom>
        </p:spPr>
      </p:pic>
      <p:pic>
        <p:nvPicPr>
          <p:cNvPr id="24" name="그림 23" descr="음식, 그리기, 옅은이(가) 표시된 사진&#10;&#10;자동 생성된 설명">
            <a:extLst>
              <a:ext uri="{FF2B5EF4-FFF2-40B4-BE49-F238E27FC236}">
                <a16:creationId xmlns:a16="http://schemas.microsoft.com/office/drawing/2014/main" id="{1D6A5101-985A-4DAC-86E7-80ED4206E7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490" y="2939754"/>
            <a:ext cx="700832" cy="7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1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728787" y="268843"/>
            <a:ext cx="109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Resume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919AC-F4EB-494A-BE49-E7F4D56F9D13}"/>
              </a:ext>
            </a:extLst>
          </p:cNvPr>
          <p:cNvSpPr txBox="1"/>
          <p:nvPr/>
        </p:nvSpPr>
        <p:spPr>
          <a:xfrm>
            <a:off x="746457" y="911936"/>
            <a:ext cx="55580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Education</a:t>
            </a: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컴퓨터공학부 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소프트웨어공학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졸업 </a:t>
            </a:r>
            <a:r>
              <a:rPr lang="en-US" altLang="ko-KR" sz="14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(3.6/4.5)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부산대학교사범대학부설고등학교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이과계열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졸업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2014.02</a:t>
            </a: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A5A43-94ED-4A32-8172-61F21EB32621}"/>
              </a:ext>
            </a:extLst>
          </p:cNvPr>
          <p:cNvSpPr txBox="1"/>
          <p:nvPr/>
        </p:nvSpPr>
        <p:spPr>
          <a:xfrm>
            <a:off x="7271458" y="4406094"/>
            <a:ext cx="479659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Skill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C# (Visual Studio)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MS-SQL (DB)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Android studio</a:t>
            </a: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Arduino / Raspberry 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Laser Cutting / 3D Printer</a:t>
            </a: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HMI (InTouch)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0AAB4-74CC-463C-85BD-7099DB97A991}"/>
              </a:ext>
            </a:extLst>
          </p:cNvPr>
          <p:cNvSpPr txBox="1"/>
          <p:nvPr/>
        </p:nvSpPr>
        <p:spPr>
          <a:xfrm>
            <a:off x="7234988" y="911936"/>
            <a:ext cx="47965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 Experience</a:t>
            </a:r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A38B3-87A0-4E11-8C08-E87BC8991090}"/>
              </a:ext>
            </a:extLst>
          </p:cNvPr>
          <p:cNvSpPr txBox="1"/>
          <p:nvPr/>
        </p:nvSpPr>
        <p:spPr>
          <a:xfrm>
            <a:off x="746457" y="2179266"/>
            <a:ext cx="6488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Activities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창업동아리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(HDI-Developer)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2019.03 ~ 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봉사동아리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더불어 사는 세상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부회장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2018.03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연구회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(UBS)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연구원 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2017.03 ~ 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봉사동아리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더불어 사는 세상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2014.03 ~ 2020.02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동서대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축구동아리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히어로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2014.03 ~ 2020.02</a:t>
            </a:r>
            <a:endParaRPr lang="ko-KR" altLang="en-US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6B900A-58BB-43BB-8EF1-5776236FC6E4}"/>
              </a:ext>
            </a:extLst>
          </p:cNvPr>
          <p:cNvSpPr txBox="1"/>
          <p:nvPr/>
        </p:nvSpPr>
        <p:spPr>
          <a:xfrm>
            <a:off x="746456" y="4364314"/>
            <a:ext cx="6488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Certification</a:t>
            </a:r>
          </a:p>
          <a:p>
            <a:pPr algn="l"/>
            <a:endParaRPr lang="en-US" altLang="ko-KR" sz="10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리눅스마스터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급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		2020.10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네트워크관리사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2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급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	2020.05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정보처리기사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		2019.10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자동차운전면허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500" dirty="0" err="1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종보통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	2015.04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태권도 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</a:t>
            </a:r>
            <a:r>
              <a:rPr lang="en-US" altLang="ko-KR" sz="1500" dirty="0">
                <a:solidFill>
                  <a:srgbClr val="483D4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		2007.11</a:t>
            </a:r>
            <a:endParaRPr lang="ko-KR" altLang="en-US" sz="500" dirty="0">
              <a:solidFill>
                <a:srgbClr val="483D4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F4BBE657-4252-47B8-8E99-EE92B22D8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77688"/>
              </p:ext>
            </p:extLst>
          </p:nvPr>
        </p:nvGraphicFramePr>
        <p:xfrm>
          <a:off x="7271458" y="1433167"/>
          <a:ext cx="4920542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675">
                  <a:extLst>
                    <a:ext uri="{9D8B030D-6E8A-4147-A177-3AD203B41FA5}">
                      <a16:colId xmlns:a16="http://schemas.microsoft.com/office/drawing/2014/main" val="2743518921"/>
                    </a:ext>
                  </a:extLst>
                </a:gridCol>
                <a:gridCol w="2661694">
                  <a:extLst>
                    <a:ext uri="{9D8B030D-6E8A-4147-A177-3AD203B41FA5}">
                      <a16:colId xmlns:a16="http://schemas.microsoft.com/office/drawing/2014/main" val="702911809"/>
                    </a:ext>
                  </a:extLst>
                </a:gridCol>
                <a:gridCol w="1287173">
                  <a:extLst>
                    <a:ext uri="{9D8B030D-6E8A-4147-A177-3AD203B41FA5}">
                      <a16:colId xmlns:a16="http://schemas.microsoft.com/office/drawing/2014/main" val="1275091814"/>
                    </a:ext>
                  </a:extLst>
                </a:gridCol>
              </a:tblGrid>
              <a:tr h="2550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㈜에핀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시스템구성을 위한 </a:t>
                      </a:r>
                      <a:endParaRPr lang="en-US" altLang="ko-KR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500" b="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기구부</a:t>
                      </a:r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구조 연구 및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2018.01</a:t>
                      </a:r>
                    </a:p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 2018.02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51137"/>
                  </a:ext>
                </a:extLst>
              </a:tr>
            </a:tbl>
          </a:graphicData>
        </a:graphic>
      </p:graphicFrame>
      <p:graphicFrame>
        <p:nvGraphicFramePr>
          <p:cNvPr id="15" name="표 12">
            <a:extLst>
              <a:ext uri="{FF2B5EF4-FFF2-40B4-BE49-F238E27FC236}">
                <a16:creationId xmlns:a16="http://schemas.microsoft.com/office/drawing/2014/main" id="{E417E67D-E60E-4DC8-8A6D-EC8E733B4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176082"/>
              </p:ext>
            </p:extLst>
          </p:nvPr>
        </p:nvGraphicFramePr>
        <p:xfrm>
          <a:off x="7271458" y="2134847"/>
          <a:ext cx="4920542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675">
                  <a:extLst>
                    <a:ext uri="{9D8B030D-6E8A-4147-A177-3AD203B41FA5}">
                      <a16:colId xmlns:a16="http://schemas.microsoft.com/office/drawing/2014/main" val="2743518921"/>
                    </a:ext>
                  </a:extLst>
                </a:gridCol>
                <a:gridCol w="2672277">
                  <a:extLst>
                    <a:ext uri="{9D8B030D-6E8A-4147-A177-3AD203B41FA5}">
                      <a16:colId xmlns:a16="http://schemas.microsoft.com/office/drawing/2014/main" val="702911809"/>
                    </a:ext>
                  </a:extLst>
                </a:gridCol>
                <a:gridCol w="1276590">
                  <a:extLst>
                    <a:ext uri="{9D8B030D-6E8A-4147-A177-3AD203B41FA5}">
                      <a16:colId xmlns:a16="http://schemas.microsoft.com/office/drawing/2014/main" val="1275091814"/>
                    </a:ext>
                  </a:extLst>
                </a:gridCol>
              </a:tblGrid>
              <a:tr h="2550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인더솔트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사격 시스템 </a:t>
                      </a:r>
                      <a:r>
                        <a:rPr lang="ko-KR" altLang="en-US" sz="1500" b="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기구부</a:t>
                      </a:r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제작 보조</a:t>
                      </a:r>
                      <a:endParaRPr lang="en-US" altLang="ko-KR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2018.06</a:t>
                      </a:r>
                    </a:p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~ 2018.07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5113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D8AC8F-D2D8-4DD1-9A29-9B4F67E937BE}"/>
              </a:ext>
            </a:extLst>
          </p:cNvPr>
          <p:cNvCxnSpPr>
            <a:cxnSpLocks/>
          </p:cNvCxnSpPr>
          <p:nvPr/>
        </p:nvCxnSpPr>
        <p:spPr>
          <a:xfrm>
            <a:off x="5244353" y="1404592"/>
            <a:ext cx="0" cy="612203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0CD813-788C-458E-8FE8-908B4201CC03}"/>
              </a:ext>
            </a:extLst>
          </p:cNvPr>
          <p:cNvCxnSpPr>
            <a:cxnSpLocks/>
          </p:cNvCxnSpPr>
          <p:nvPr/>
        </p:nvCxnSpPr>
        <p:spPr>
          <a:xfrm>
            <a:off x="5244353" y="2683487"/>
            <a:ext cx="0" cy="1466606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B8A266-8E3D-47BB-963C-1D28802DC003}"/>
              </a:ext>
            </a:extLst>
          </p:cNvPr>
          <p:cNvCxnSpPr>
            <a:cxnSpLocks/>
          </p:cNvCxnSpPr>
          <p:nvPr/>
        </p:nvCxnSpPr>
        <p:spPr>
          <a:xfrm>
            <a:off x="5244353" y="4792188"/>
            <a:ext cx="0" cy="1599645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C5BBB2C-4560-4A5E-9A6E-1DCB5ED6689B}"/>
              </a:ext>
            </a:extLst>
          </p:cNvPr>
          <p:cNvCxnSpPr>
            <a:cxnSpLocks/>
          </p:cNvCxnSpPr>
          <p:nvPr/>
        </p:nvCxnSpPr>
        <p:spPr>
          <a:xfrm>
            <a:off x="8168528" y="1463194"/>
            <a:ext cx="0" cy="1965806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58611FE-F63E-4163-A3A1-4DE7F77C0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842699"/>
              </p:ext>
            </p:extLst>
          </p:nvPr>
        </p:nvGraphicFramePr>
        <p:xfrm>
          <a:off x="7271458" y="2838121"/>
          <a:ext cx="4920542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675">
                  <a:extLst>
                    <a:ext uri="{9D8B030D-6E8A-4147-A177-3AD203B41FA5}">
                      <a16:colId xmlns:a16="http://schemas.microsoft.com/office/drawing/2014/main" val="2298692307"/>
                    </a:ext>
                  </a:extLst>
                </a:gridCol>
                <a:gridCol w="2594457">
                  <a:extLst>
                    <a:ext uri="{9D8B030D-6E8A-4147-A177-3AD203B41FA5}">
                      <a16:colId xmlns:a16="http://schemas.microsoft.com/office/drawing/2014/main" val="2844376553"/>
                    </a:ext>
                  </a:extLst>
                </a:gridCol>
                <a:gridCol w="1354410">
                  <a:extLst>
                    <a:ext uri="{9D8B030D-6E8A-4147-A177-3AD203B41FA5}">
                      <a16:colId xmlns:a16="http://schemas.microsoft.com/office/drawing/2014/main" val="15892916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재</a:t>
                      </a:r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한국품질재단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 err="1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스마트팩토리</a:t>
                      </a:r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SW </a:t>
                      </a:r>
                      <a:r>
                        <a:rPr lang="ko-KR" altLang="en-US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개발자 과정</a:t>
                      </a:r>
                      <a:endParaRPr lang="en-US" altLang="ko-KR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(C#, MS-SQL, MES/HMI)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2020.05</a:t>
                      </a:r>
                    </a:p>
                    <a:p>
                      <a:pPr latinLnBrk="1"/>
                      <a:r>
                        <a:rPr lang="en-US" altLang="ko-KR" sz="1500" b="0" dirty="0">
                          <a:solidFill>
                            <a:srgbClr val="483D4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~ 2020.11</a:t>
                      </a:r>
                      <a:endParaRPr lang="ko-KR" altLang="en-US" sz="1500" b="0" dirty="0">
                        <a:solidFill>
                          <a:srgbClr val="483D4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472018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C29C320-443F-4ADF-BD1E-7B1A33D3B806}"/>
              </a:ext>
            </a:extLst>
          </p:cNvPr>
          <p:cNvCxnSpPr>
            <a:cxnSpLocks/>
          </p:cNvCxnSpPr>
          <p:nvPr/>
        </p:nvCxnSpPr>
        <p:spPr>
          <a:xfrm>
            <a:off x="10817734" y="1463194"/>
            <a:ext cx="0" cy="1965806"/>
          </a:xfrm>
          <a:prstGeom prst="line">
            <a:avLst/>
          </a:prstGeom>
          <a:ln>
            <a:solidFill>
              <a:srgbClr val="8A8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96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C59B6-2AC4-454C-8170-A48A5234C4EE}"/>
              </a:ext>
            </a:extLst>
          </p:cNvPr>
          <p:cNvSpPr txBox="1"/>
          <p:nvPr/>
        </p:nvSpPr>
        <p:spPr>
          <a:xfrm>
            <a:off x="1450904" y="3213525"/>
            <a:ext cx="117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토이마미</a:t>
            </a:r>
            <a:endParaRPr lang="en-US" altLang="ko-KR" sz="2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DBCD75-37D6-4450-96A2-1D0393725685}"/>
              </a:ext>
            </a:extLst>
          </p:cNvPr>
          <p:cNvSpPr txBox="1"/>
          <p:nvPr/>
        </p:nvSpPr>
        <p:spPr>
          <a:xfrm>
            <a:off x="3894567" y="3213525"/>
            <a:ext cx="17134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lang="ko-KR" altLang="en-US" sz="20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endParaRPr lang="en-US" altLang="ko-KR" sz="2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143152-022A-4C74-9707-8DB9B6F0139A}"/>
              </a:ext>
            </a:extLst>
          </p:cNvPr>
          <p:cNvSpPr txBox="1"/>
          <p:nvPr/>
        </p:nvSpPr>
        <p:spPr>
          <a:xfrm>
            <a:off x="6434859" y="3183374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무인 택배 시스템</a:t>
            </a:r>
            <a:endParaRPr lang="en-US" altLang="ko-KR" sz="2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AC00B3-AF00-4D39-88E0-74CC55BC7524}"/>
              </a:ext>
            </a:extLst>
          </p:cNvPr>
          <p:cNvSpPr txBox="1"/>
          <p:nvPr/>
        </p:nvSpPr>
        <p:spPr>
          <a:xfrm>
            <a:off x="8976026" y="3189237"/>
            <a:ext cx="242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음성인식을 활용한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홈 </a:t>
            </a:r>
            <a:r>
              <a:rPr lang="en-US" altLang="ko-KR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r>
              <a:rPr lang="en-US" altLang="ko-KR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8403BD5-9B96-44EF-9808-2B7E7CCC4E99}"/>
              </a:ext>
            </a:extLst>
          </p:cNvPr>
          <p:cNvSpPr/>
          <p:nvPr/>
        </p:nvSpPr>
        <p:spPr>
          <a:xfrm>
            <a:off x="1072378" y="1258636"/>
            <a:ext cx="1928626" cy="1928626"/>
          </a:xfrm>
          <a:prstGeom prst="ellipse">
            <a:avLst/>
          </a:prstGeom>
          <a:solidFill>
            <a:srgbClr val="A6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51B897E-AAD2-4D3C-929F-064A4E4C0B74}"/>
              </a:ext>
            </a:extLst>
          </p:cNvPr>
          <p:cNvSpPr/>
          <p:nvPr/>
        </p:nvSpPr>
        <p:spPr>
          <a:xfrm>
            <a:off x="3787003" y="1258636"/>
            <a:ext cx="1928626" cy="1928626"/>
          </a:xfrm>
          <a:prstGeom prst="ellipse">
            <a:avLst/>
          </a:prstGeom>
          <a:solidFill>
            <a:srgbClr val="A6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E70E66C-8B44-4CDD-AC62-E8C63E0F450A}"/>
              </a:ext>
            </a:extLst>
          </p:cNvPr>
          <p:cNvSpPr/>
          <p:nvPr/>
        </p:nvSpPr>
        <p:spPr>
          <a:xfrm>
            <a:off x="6501628" y="1259078"/>
            <a:ext cx="1928626" cy="1928626"/>
          </a:xfrm>
          <a:prstGeom prst="ellipse">
            <a:avLst/>
          </a:prstGeom>
          <a:solidFill>
            <a:srgbClr val="A6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8E03960-9D88-4DF2-820C-A5DE665FC4A3}"/>
              </a:ext>
            </a:extLst>
          </p:cNvPr>
          <p:cNvSpPr/>
          <p:nvPr/>
        </p:nvSpPr>
        <p:spPr>
          <a:xfrm>
            <a:off x="9211490" y="1258636"/>
            <a:ext cx="1928626" cy="1928626"/>
          </a:xfrm>
          <a:prstGeom prst="ellipse">
            <a:avLst/>
          </a:prstGeom>
          <a:solidFill>
            <a:srgbClr val="A6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E75186C1-5AD2-4370-83CC-E469E49DF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829" y="1633290"/>
            <a:ext cx="1183268" cy="1183268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9B980F63-43BE-40BD-97EC-9C297BDEE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16" y="1543240"/>
            <a:ext cx="1359416" cy="1359416"/>
          </a:xfrm>
          <a:prstGeom prst="rect">
            <a:avLst/>
          </a:prstGeom>
        </p:spPr>
      </p:pic>
      <p:pic>
        <p:nvPicPr>
          <p:cNvPr id="9" name="그림 8" descr="그리기, 옅은, 창문이(가) 표시된 사진&#10;&#10;자동 생성된 설명">
            <a:extLst>
              <a:ext uri="{FF2B5EF4-FFF2-40B4-BE49-F238E27FC236}">
                <a16:creationId xmlns:a16="http://schemas.microsoft.com/office/drawing/2014/main" id="{D24C719F-B543-411B-869C-ADFF57871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35" y="1522237"/>
            <a:ext cx="1444549" cy="1444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77D1A0-8A9D-492D-96CB-C1E720D39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06" y="1567758"/>
            <a:ext cx="1353506" cy="13535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FA7B80-C5AE-4A34-B8AE-A26DB24B1EFB}"/>
              </a:ext>
            </a:extLst>
          </p:cNvPr>
          <p:cNvSpPr txBox="1"/>
          <p:nvPr/>
        </p:nvSpPr>
        <p:spPr>
          <a:xfrm>
            <a:off x="1990252" y="5844481"/>
            <a:ext cx="236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근전도 신호를 이용한 근피로도 측정 시스템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DE1E4A-37F0-4927-96D9-509D99213086}"/>
              </a:ext>
            </a:extLst>
          </p:cNvPr>
          <p:cNvSpPr/>
          <p:nvPr/>
        </p:nvSpPr>
        <p:spPr>
          <a:xfrm>
            <a:off x="2207790" y="3915855"/>
            <a:ext cx="1928626" cy="1928626"/>
          </a:xfrm>
          <a:prstGeom prst="ellipse">
            <a:avLst/>
          </a:prstGeom>
          <a:solidFill>
            <a:srgbClr val="01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9245FC8-7330-43A9-8A94-70A83B065118}"/>
              </a:ext>
            </a:extLst>
          </p:cNvPr>
          <p:cNvSpPr/>
          <p:nvPr/>
        </p:nvSpPr>
        <p:spPr>
          <a:xfrm>
            <a:off x="5097125" y="3927901"/>
            <a:ext cx="1928626" cy="1928626"/>
          </a:xfrm>
          <a:prstGeom prst="ellipse">
            <a:avLst/>
          </a:prstGeom>
          <a:solidFill>
            <a:srgbClr val="01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127CD1F-CB1F-4584-AE2D-79181ACFD822}"/>
              </a:ext>
            </a:extLst>
          </p:cNvPr>
          <p:cNvSpPr/>
          <p:nvPr/>
        </p:nvSpPr>
        <p:spPr>
          <a:xfrm>
            <a:off x="8081710" y="3939947"/>
            <a:ext cx="1928626" cy="1928626"/>
          </a:xfrm>
          <a:prstGeom prst="ellipse">
            <a:avLst/>
          </a:prstGeom>
          <a:solidFill>
            <a:srgbClr val="010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25587F-A718-4C01-8222-D55848784135}"/>
              </a:ext>
            </a:extLst>
          </p:cNvPr>
          <p:cNvSpPr txBox="1"/>
          <p:nvPr/>
        </p:nvSpPr>
        <p:spPr>
          <a:xfrm>
            <a:off x="4879588" y="5870932"/>
            <a:ext cx="23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 기반의 심전도 측정 장갑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C2C183-3F85-45DB-817D-06A5326D953D}"/>
              </a:ext>
            </a:extLst>
          </p:cNvPr>
          <p:cNvSpPr txBox="1"/>
          <p:nvPr/>
        </p:nvSpPr>
        <p:spPr>
          <a:xfrm>
            <a:off x="7336869" y="5872105"/>
            <a:ext cx="351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홀로그램과 제스처 센서를 활용한 사운드 비주얼 </a:t>
            </a:r>
            <a:r>
              <a:rPr lang="ko-KR" altLang="en-US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라이저</a:t>
            </a:r>
            <a:r>
              <a:rPr lang="ko-KR" altLang="en-US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</a:t>
            </a:r>
            <a:endParaRPr lang="en-US" altLang="ko-KR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비행기이(가) 표시된 사진&#10;&#10;자동 생성된 설명">
            <a:extLst>
              <a:ext uri="{FF2B5EF4-FFF2-40B4-BE49-F238E27FC236}">
                <a16:creationId xmlns:a16="http://schemas.microsoft.com/office/drawing/2014/main" id="{C7E1EE4F-CEA8-4141-BC8A-0533E6A68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71" y="4183294"/>
            <a:ext cx="1446808" cy="1446808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D85D9E7B-54ED-4608-9FB0-E68BC0A70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14" y="4280860"/>
            <a:ext cx="1328429" cy="1328429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C1F49968-C6B4-4BAB-B025-AFE4D7A3F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59" y="4246750"/>
            <a:ext cx="1290927" cy="12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9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8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0FF46-0A69-4DDC-BD14-542D7E05E5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514350" y="2083902"/>
            <a:ext cx="18383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500" dirty="0" err="1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토이마미</a:t>
            </a:r>
            <a:endParaRPr lang="ko-KR" altLang="en-US" sz="35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4E811BC-6AA8-4303-83DE-DA155F2C9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698486"/>
            <a:ext cx="9976258" cy="4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83678176">
            <a:extLst>
              <a:ext uri="{FF2B5EF4-FFF2-40B4-BE49-F238E27FC236}">
                <a16:creationId xmlns:a16="http://schemas.microsoft.com/office/drawing/2014/main" id="{CAA3F478-9FCF-4792-92D8-E56DDF9E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3" y="342900"/>
            <a:ext cx="6133424" cy="212019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483661400">
            <a:extLst>
              <a:ext uri="{FF2B5EF4-FFF2-40B4-BE49-F238E27FC236}">
                <a16:creationId xmlns:a16="http://schemas.microsoft.com/office/drawing/2014/main" id="{BC4EEFAB-530E-4C0B-A3A5-864737FC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89" y="2897529"/>
            <a:ext cx="1850413" cy="30286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AEBF56F-7EEE-443A-B0C3-2242009EE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" y="4151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483676880">
            <a:extLst>
              <a:ext uri="{FF2B5EF4-FFF2-40B4-BE49-F238E27FC236}">
                <a16:creationId xmlns:a16="http://schemas.microsoft.com/office/drawing/2014/main" id="{A6A3B64A-2D5E-4D86-9E9A-A28203DF0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329" y="2897529"/>
            <a:ext cx="1850413" cy="302862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81386B-4816-4882-829B-B3BE7FF327A1}"/>
              </a:ext>
            </a:extLst>
          </p:cNvPr>
          <p:cNvSpPr txBox="1"/>
          <p:nvPr/>
        </p:nvSpPr>
        <p:spPr>
          <a:xfrm>
            <a:off x="5467750" y="5999251"/>
            <a:ext cx="15194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43B02-3B1E-4502-B2D8-F3DE1B384270}"/>
              </a:ext>
            </a:extLst>
          </p:cNvPr>
          <p:cNvSpPr txBox="1"/>
          <p:nvPr/>
        </p:nvSpPr>
        <p:spPr>
          <a:xfrm>
            <a:off x="7611270" y="5999252"/>
            <a:ext cx="15194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구성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45069-AF0D-4972-8855-5C9E87CA1BCE}"/>
              </a:ext>
            </a:extLst>
          </p:cNvPr>
          <p:cNvSpPr txBox="1"/>
          <p:nvPr/>
        </p:nvSpPr>
        <p:spPr>
          <a:xfrm>
            <a:off x="9844178" y="5999251"/>
            <a:ext cx="13407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28A84F-7288-4560-979C-253652487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483659960">
            <a:extLst>
              <a:ext uri="{FF2B5EF4-FFF2-40B4-BE49-F238E27FC236}">
                <a16:creationId xmlns:a16="http://schemas.microsoft.com/office/drawing/2014/main" id="{DA304A0F-1CDC-4B4D-A56C-C14ABEAB2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01"/>
          <a:stretch/>
        </p:blipFill>
        <p:spPr bwMode="auto">
          <a:xfrm>
            <a:off x="7445809" y="2897529"/>
            <a:ext cx="1850413" cy="302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198B90-934F-4532-9362-329933EC1A84}"/>
              </a:ext>
            </a:extLst>
          </p:cNvPr>
          <p:cNvSpPr txBox="1"/>
          <p:nvPr/>
        </p:nvSpPr>
        <p:spPr>
          <a:xfrm>
            <a:off x="7418404" y="2431540"/>
            <a:ext cx="1905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구성도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6555C1-CDC8-4266-BA22-0263D85D4A5E}"/>
              </a:ext>
            </a:extLst>
          </p:cNvPr>
          <p:cNvSpPr txBox="1"/>
          <p:nvPr/>
        </p:nvSpPr>
        <p:spPr>
          <a:xfrm>
            <a:off x="555253" y="2935629"/>
            <a:ext cx="4453930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열선패드와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모스펫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모듈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MP3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플레이어를 이용하여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아이들의 수면을 도와주는 애착인형을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스마트폰으로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블루투스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페어링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하여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온도와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 제어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인형의 온도를 측정해서 사용자가 어플리케이션을 통해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실시간으로 볼 수 있도록 블루투스 통신으로 전송</a:t>
            </a: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스마트폰 애플리케이션에 모니터링 되는 인형의 온도를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보고 강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약의 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단계로 온도 세기 조절 가능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ko-KR" altLang="en-US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인형을 안고 자는 아이의 경우 온도가 높아져도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인지를 못하기 때문에 어플리케이션의 종료 버튼을 통해 전체 시스템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 조절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음악재생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종료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B7E71-16CF-444D-B4E4-D214E3D52890}"/>
              </a:ext>
            </a:extLst>
          </p:cNvPr>
          <p:cNvSpPr/>
          <p:nvPr/>
        </p:nvSpPr>
        <p:spPr>
          <a:xfrm flipH="1">
            <a:off x="445089" y="2979676"/>
            <a:ext cx="45719" cy="2946474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4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514350" y="2133600"/>
            <a:ext cx="27241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5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스마트 </a:t>
            </a:r>
            <a:r>
              <a:rPr lang="ko-KR" altLang="en-US" sz="3500" dirty="0" err="1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무드등</a:t>
            </a:r>
            <a:endParaRPr lang="ko-KR" altLang="en-US" sz="35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 descr="테이블, 물품, 앉아있는, 책상이(가) 표시된 사진&#10;&#10;자동 생성된 설명">
            <a:extLst>
              <a:ext uri="{FF2B5EF4-FFF2-40B4-BE49-F238E27FC236}">
                <a16:creationId xmlns:a16="http://schemas.microsoft.com/office/drawing/2014/main" id="{A63BCA28-1B8B-4B0B-AFD0-5418AECB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44598" y="966521"/>
            <a:ext cx="2608335" cy="1956251"/>
          </a:xfrm>
          <a:prstGeom prst="rect">
            <a:avLst/>
          </a:prstGeom>
          <a:effectLst/>
        </p:spPr>
      </p:pic>
      <p:pic>
        <p:nvPicPr>
          <p:cNvPr id="9" name="그림 8" descr="녹색, 테이블, 앉아있는, 옅은이(가) 표시된 사진&#10;&#10;자동 생성된 설명">
            <a:extLst>
              <a:ext uri="{FF2B5EF4-FFF2-40B4-BE49-F238E27FC236}">
                <a16:creationId xmlns:a16="http://schemas.microsoft.com/office/drawing/2014/main" id="{5160202D-A120-4ED0-A111-9766BE794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57" y="3652606"/>
            <a:ext cx="1956251" cy="2608335"/>
          </a:xfrm>
          <a:prstGeom prst="rect">
            <a:avLst/>
          </a:prstGeom>
          <a:effectLst/>
        </p:spPr>
      </p:pic>
      <p:pic>
        <p:nvPicPr>
          <p:cNvPr id="12" name="그림 11" descr="시계이(가) 표시된 사진&#10;&#10;자동 생성된 설명">
            <a:extLst>
              <a:ext uri="{FF2B5EF4-FFF2-40B4-BE49-F238E27FC236}">
                <a16:creationId xmlns:a16="http://schemas.microsoft.com/office/drawing/2014/main" id="{35A0CA30-438A-4459-87B8-2F79A03CC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57" y="640478"/>
            <a:ext cx="1956251" cy="2608334"/>
          </a:xfrm>
          <a:prstGeom prst="rect">
            <a:avLst/>
          </a:prstGeom>
          <a:effectLst/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17AD8EA-A7A1-4B2D-81A3-BC797F32A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40303576">
            <a:extLst>
              <a:ext uri="{FF2B5EF4-FFF2-40B4-BE49-F238E27FC236}">
                <a16:creationId xmlns:a16="http://schemas.microsoft.com/office/drawing/2014/main" id="{52B86723-D7EC-4DF7-A912-4F528268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323" y="3652606"/>
            <a:ext cx="1956251" cy="26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6698289F-9006-4D98-9934-D7861A42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C48EBE1-CD6D-447E-BA95-71DDCA68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그림 22" descr="실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A36A442A-9EAB-4924-BB98-A214F5310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40" y="3652607"/>
            <a:ext cx="1956251" cy="26083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49FC30-0093-4217-9718-8C11D5081470}"/>
              </a:ext>
            </a:extLst>
          </p:cNvPr>
          <p:cNvSpPr txBox="1"/>
          <p:nvPr/>
        </p:nvSpPr>
        <p:spPr>
          <a:xfrm>
            <a:off x="7682656" y="6337141"/>
            <a:ext cx="1332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0E6567-BAA6-4C5E-A077-B52CCAA26CAC}"/>
              </a:ext>
            </a:extLst>
          </p:cNvPr>
          <p:cNvSpPr txBox="1"/>
          <p:nvPr/>
        </p:nvSpPr>
        <p:spPr>
          <a:xfrm>
            <a:off x="9673775" y="3248813"/>
            <a:ext cx="14606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88ED70-FE21-4420-AAD0-E61350552E6A}"/>
              </a:ext>
            </a:extLst>
          </p:cNvPr>
          <p:cNvSpPr txBox="1"/>
          <p:nvPr/>
        </p:nvSpPr>
        <p:spPr>
          <a:xfrm>
            <a:off x="7573929" y="3248813"/>
            <a:ext cx="15496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구성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0D483D-66C8-4CDD-97E3-B196181A2EF3}"/>
              </a:ext>
            </a:extLst>
          </p:cNvPr>
          <p:cNvSpPr/>
          <p:nvPr/>
        </p:nvSpPr>
        <p:spPr>
          <a:xfrm>
            <a:off x="451896" y="2979676"/>
            <a:ext cx="45719" cy="3281264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C06584-CFA3-492F-BB16-ED9CA656E142}"/>
              </a:ext>
            </a:extLst>
          </p:cNvPr>
          <p:cNvSpPr txBox="1"/>
          <p:nvPr/>
        </p:nvSpPr>
        <p:spPr>
          <a:xfrm>
            <a:off x="555084" y="2931344"/>
            <a:ext cx="4467722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조도센서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LED, MP3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플레이어를 사용하여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무드등을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하드웨어의 구성은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기반으로 구성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밝기 조절과 음악 재생을 위한 통신 시스템은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앱인벤터를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밤이 되거나 주위가 어두워졌을 경우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조도센서를 통해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자동으로 불빛이 들어오게 구현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컬러테라피를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심신안정과 스트레스 해소가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가능하도록 하는 스마트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무드등을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추가시켜 수면장애 환자들에게 여러 방면으로 도움이 될 수 있는 기능들을 추가시킬 예정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AAD24D-87BF-46A1-8114-CC4FD2E3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2172" y="195048"/>
            <a:ext cx="1019267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411397032">
            <a:extLst>
              <a:ext uri="{FF2B5EF4-FFF2-40B4-BE49-F238E27FC236}">
                <a16:creationId xmlns:a16="http://schemas.microsoft.com/office/drawing/2014/main" id="{722D517B-F1BA-4CAA-81ED-2E5AD625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323" y="640478"/>
            <a:ext cx="1956252" cy="26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4898F9-964B-4343-BAB6-C26295136E54}"/>
              </a:ext>
            </a:extLst>
          </p:cNvPr>
          <p:cNvSpPr txBox="1"/>
          <p:nvPr/>
        </p:nvSpPr>
        <p:spPr>
          <a:xfrm>
            <a:off x="5633279" y="3248813"/>
            <a:ext cx="13203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컬러테라피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37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444105" y="2134317"/>
            <a:ext cx="32801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5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무인 택배 시스템</a:t>
            </a:r>
            <a:endParaRPr lang="en-US" altLang="ko-KR" sz="35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17AD8EA-A7A1-4B2D-81A3-BC797F32A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6698289F-9006-4D98-9934-D7861A42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C48EBE1-CD6D-447E-BA95-71DDCA68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D314F-1620-4CC2-85AB-C559B6E7D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77811336">
            <a:extLst>
              <a:ext uri="{FF2B5EF4-FFF2-40B4-BE49-F238E27FC236}">
                <a16:creationId xmlns:a16="http://schemas.microsoft.com/office/drawing/2014/main" id="{CF0E692A-2DBC-4FFD-A058-69AAEB75A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86" y="739748"/>
            <a:ext cx="2339975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5CAD20D3-D31A-4F91-9D85-243471E16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1476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477793192">
            <a:extLst>
              <a:ext uri="{FF2B5EF4-FFF2-40B4-BE49-F238E27FC236}">
                <a16:creationId xmlns:a16="http://schemas.microsoft.com/office/drawing/2014/main" id="{55DEF9A2-3692-4A52-8E8E-3BF95BE3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565" y="746098"/>
            <a:ext cx="2339975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45C0BEF1-EF5D-4A8C-AA9F-8A1E1686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4845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339703168">
            <a:extLst>
              <a:ext uri="{FF2B5EF4-FFF2-40B4-BE49-F238E27FC236}">
                <a16:creationId xmlns:a16="http://schemas.microsoft.com/office/drawing/2014/main" id="{121F85B5-01C0-4AC2-836F-595F197A3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2"/>
          <a:stretch/>
        </p:blipFill>
        <p:spPr bwMode="auto">
          <a:xfrm>
            <a:off x="9632008" y="751154"/>
            <a:ext cx="2314575" cy="339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4E79BD1F-29AD-4A34-ADEE-7B5BF3F72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_x541521144">
            <a:extLst>
              <a:ext uri="{FF2B5EF4-FFF2-40B4-BE49-F238E27FC236}">
                <a16:creationId xmlns:a16="http://schemas.microsoft.com/office/drawing/2014/main" id="{AAB20781-BA13-40AA-8A60-9C817665A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99" b="2315"/>
          <a:stretch/>
        </p:blipFill>
        <p:spPr bwMode="auto">
          <a:xfrm>
            <a:off x="4683475" y="3159097"/>
            <a:ext cx="1962151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674D74-0D68-475E-8BF7-52605CA1C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9" name="_x488827656">
            <a:extLst>
              <a:ext uri="{FF2B5EF4-FFF2-40B4-BE49-F238E27FC236}">
                <a16:creationId xmlns:a16="http://schemas.microsoft.com/office/drawing/2014/main" id="{03DEA786-CCAE-40A1-B258-B665A1FB0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3" b="1764"/>
          <a:stretch/>
        </p:blipFill>
        <p:spPr bwMode="auto">
          <a:xfrm>
            <a:off x="6692730" y="3159098"/>
            <a:ext cx="1971675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71D04B0D-8D0B-4DFB-B372-AEF8107AC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1" name="_x488821824">
            <a:extLst>
              <a:ext uri="{FF2B5EF4-FFF2-40B4-BE49-F238E27FC236}">
                <a16:creationId xmlns:a16="http://schemas.microsoft.com/office/drawing/2014/main" id="{A97E7BED-8F76-4D43-B029-FE7C3203F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8" t="37762" b="8048"/>
          <a:stretch/>
        </p:blipFill>
        <p:spPr bwMode="auto">
          <a:xfrm>
            <a:off x="9259540" y="4343400"/>
            <a:ext cx="2687043" cy="162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C0FE12-665A-48F8-BD3C-A7AFF44DC5F8}"/>
              </a:ext>
            </a:extLst>
          </p:cNvPr>
          <p:cNvSpPr txBox="1"/>
          <p:nvPr/>
        </p:nvSpPr>
        <p:spPr>
          <a:xfrm>
            <a:off x="4585897" y="2651331"/>
            <a:ext cx="1962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설계도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5B8B85-E5D0-4F5E-8053-D1E3B85B4566}"/>
              </a:ext>
            </a:extLst>
          </p:cNvPr>
          <p:cNvSpPr txBox="1"/>
          <p:nvPr/>
        </p:nvSpPr>
        <p:spPr>
          <a:xfrm>
            <a:off x="7108476" y="2651330"/>
            <a:ext cx="1962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구성도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A38631-5CB1-4BF8-B6CF-B88309E74CEB}"/>
              </a:ext>
            </a:extLst>
          </p:cNvPr>
          <p:cNvSpPr txBox="1"/>
          <p:nvPr/>
        </p:nvSpPr>
        <p:spPr>
          <a:xfrm>
            <a:off x="5903499" y="6033498"/>
            <a:ext cx="157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 전송 알림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3F96DC-62E9-484A-B985-3B82C8B0A28B}"/>
              </a:ext>
            </a:extLst>
          </p:cNvPr>
          <p:cNvSpPr txBox="1"/>
          <p:nvPr/>
        </p:nvSpPr>
        <p:spPr>
          <a:xfrm>
            <a:off x="10111807" y="6033497"/>
            <a:ext cx="1354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6D9A16-C60B-4492-9260-D01BA39B3378}"/>
              </a:ext>
            </a:extLst>
          </p:cNvPr>
          <p:cNvSpPr/>
          <p:nvPr/>
        </p:nvSpPr>
        <p:spPr>
          <a:xfrm flipH="1">
            <a:off x="435361" y="2979676"/>
            <a:ext cx="45719" cy="2868742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EE097-6E51-4E6C-B59C-BFD7296EC8B4}"/>
              </a:ext>
            </a:extLst>
          </p:cNvPr>
          <p:cNvSpPr txBox="1"/>
          <p:nvPr/>
        </p:nvSpPr>
        <p:spPr>
          <a:xfrm>
            <a:off x="555253" y="3063040"/>
            <a:ext cx="408111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로드셀과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키패드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부저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LED, LCD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무인 택배 시스템을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하드웨어의 구성은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기반으로 구성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문자전송시스템을 구현을 위한 통신 시스템은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앱인벤터를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로드셀로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택배의 유무를 확인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보안시스템을 거치지 않고 물건이 사라질 경우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경보음이 울리며 지정된 사용자에게 문자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전송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보안시스템을 거친 경우에만 택배를 안전하게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수령</a:t>
            </a:r>
            <a:endParaRPr lang="ko-KR" altLang="en-US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55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793A0B-73F8-4182-8143-4141DB69929D}"/>
              </a:ext>
            </a:extLst>
          </p:cNvPr>
          <p:cNvSpPr/>
          <p:nvPr/>
        </p:nvSpPr>
        <p:spPr>
          <a:xfrm>
            <a:off x="514350" y="-1"/>
            <a:ext cx="2314575" cy="723899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F10A-5912-4EA3-9DFA-DCFEC4001F26}"/>
              </a:ext>
            </a:extLst>
          </p:cNvPr>
          <p:cNvSpPr txBox="1"/>
          <p:nvPr/>
        </p:nvSpPr>
        <p:spPr>
          <a:xfrm>
            <a:off x="1466850" y="69560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48046-85BE-44DD-9C4D-7A0DF57CE8C2}"/>
              </a:ext>
            </a:extLst>
          </p:cNvPr>
          <p:cNvSpPr txBox="1"/>
          <p:nvPr/>
        </p:nvSpPr>
        <p:spPr>
          <a:xfrm>
            <a:off x="487292" y="1576772"/>
            <a:ext cx="4162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음성인식을 활용한</a:t>
            </a:r>
            <a:endParaRPr lang="en-US" altLang="ko-KR" sz="28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스마트 홈 </a:t>
            </a:r>
            <a:r>
              <a:rPr lang="en-US" altLang="ko-KR" sz="2800" dirty="0" err="1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Iot</a:t>
            </a:r>
            <a:r>
              <a:rPr lang="en-US" altLang="ko-KR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83D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애플리케이션</a:t>
            </a:r>
            <a:endParaRPr lang="en-US" altLang="ko-KR" sz="2800" dirty="0">
              <a:solidFill>
                <a:srgbClr val="483D4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17AD8EA-A7A1-4B2D-81A3-BC797F32A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6698289F-9006-4D98-9934-D7861A42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C48EBE1-CD6D-447E-BA95-71DDCA68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D7556A-1A9A-4C0D-814F-228CB195B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38974680">
            <a:extLst>
              <a:ext uri="{FF2B5EF4-FFF2-40B4-BE49-F238E27FC236}">
                <a16:creationId xmlns:a16="http://schemas.microsoft.com/office/drawing/2014/main" id="{CF6692E4-7907-4854-82B2-86CBD88D5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118" y="651014"/>
            <a:ext cx="6048375" cy="252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E0FE04AD-B073-4120-A11E-9089947F4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296" y="26467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88822976">
            <a:extLst>
              <a:ext uri="{FF2B5EF4-FFF2-40B4-BE49-F238E27FC236}">
                <a16:creationId xmlns:a16="http://schemas.microsoft.com/office/drawing/2014/main" id="{4FD2C61E-7088-4A77-89F5-E767944B4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12" b="15829"/>
          <a:stretch/>
        </p:blipFill>
        <p:spPr bwMode="auto">
          <a:xfrm>
            <a:off x="7701794" y="3586231"/>
            <a:ext cx="2035900" cy="2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4EC9C6-E723-4E77-8DEE-E9F07079E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8155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488822904">
            <a:extLst>
              <a:ext uri="{FF2B5EF4-FFF2-40B4-BE49-F238E27FC236}">
                <a16:creationId xmlns:a16="http://schemas.microsoft.com/office/drawing/2014/main" id="{73085056-6152-48BF-BC7A-398674D9B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0" r="34904" b="17210"/>
          <a:stretch/>
        </p:blipFill>
        <p:spPr bwMode="auto">
          <a:xfrm>
            <a:off x="9776653" y="3580323"/>
            <a:ext cx="1896994" cy="2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EC186E8F-1AA7-4DD4-91D6-63122969C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401" y="-379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9" name="_x488824200">
            <a:extLst>
              <a:ext uri="{FF2B5EF4-FFF2-40B4-BE49-F238E27FC236}">
                <a16:creationId xmlns:a16="http://schemas.microsoft.com/office/drawing/2014/main" id="{9D852BBA-FF15-4163-99CA-094CEE22D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0" r="1551" b="15899"/>
          <a:stretch/>
        </p:blipFill>
        <p:spPr bwMode="auto">
          <a:xfrm>
            <a:off x="5624119" y="3565427"/>
            <a:ext cx="1829348" cy="2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D22B75-0743-4F93-88B5-803BD06BE3DF}"/>
              </a:ext>
            </a:extLst>
          </p:cNvPr>
          <p:cNvSpPr txBox="1"/>
          <p:nvPr/>
        </p:nvSpPr>
        <p:spPr>
          <a:xfrm>
            <a:off x="7667229" y="3180558"/>
            <a:ext cx="1962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시스템 구성도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D871CE-E067-4827-AFB8-571D24E7BBE9}"/>
              </a:ext>
            </a:extLst>
          </p:cNvPr>
          <p:cNvSpPr txBox="1"/>
          <p:nvPr/>
        </p:nvSpPr>
        <p:spPr>
          <a:xfrm>
            <a:off x="9103828" y="6066216"/>
            <a:ext cx="1345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7D011-2E17-442E-A2E4-A9AEF0428A44}"/>
              </a:ext>
            </a:extLst>
          </p:cNvPr>
          <p:cNvSpPr txBox="1"/>
          <p:nvPr/>
        </p:nvSpPr>
        <p:spPr>
          <a:xfrm>
            <a:off x="5803332" y="6066821"/>
            <a:ext cx="14740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B592D7-2062-45DD-BED1-4765DA900D3F}"/>
              </a:ext>
            </a:extLst>
          </p:cNvPr>
          <p:cNvSpPr/>
          <p:nvPr/>
        </p:nvSpPr>
        <p:spPr>
          <a:xfrm>
            <a:off x="451896" y="2737795"/>
            <a:ext cx="45719" cy="3583050"/>
          </a:xfrm>
          <a:prstGeom prst="rect">
            <a:avLst/>
          </a:prstGeom>
          <a:solidFill>
            <a:srgbClr val="42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0DA4C8-A961-4AFE-93A0-93E78A02996E}"/>
              </a:ext>
            </a:extLst>
          </p:cNvPr>
          <p:cNvSpPr txBox="1"/>
          <p:nvPr/>
        </p:nvSpPr>
        <p:spPr>
          <a:xfrm>
            <a:off x="496264" y="2680673"/>
            <a:ext cx="495019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음성인식을 활용하여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LED, LCD,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모터 등의 센서들을 제어하는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홈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애플리케이션을 구현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애플리케이션과 센서를 통해서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실시간으로 습도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온도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실내공기의 상태 등을 인지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MDF합판과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레이저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커팅기를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사용하여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제작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메가보드를 기반으로 구성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dirty="0"/>
          </a:p>
          <a:p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 센서와 </a:t>
            </a:r>
            <a:r>
              <a:rPr lang="ko-KR" altLang="en-US" sz="1500" dirty="0" err="1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온습도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센서를 통해 측정한 값을 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애플리케이션으로 실시간 데이터 모니터링 가능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10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애플리케이션에서는 </a:t>
            </a:r>
            <a:r>
              <a:rPr lang="en-US" altLang="ko-KR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STT(String To Text)</a:t>
            </a:r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음성인식을 활용하여 사용자의 음성을 인식 후 코드상에서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설정한 명령어들과 일치하면 그에 맞는 데이터를 전송하여</a:t>
            </a:r>
            <a:endParaRPr lang="en-US" altLang="ko-KR" sz="1500" dirty="0">
              <a:solidFill>
                <a:srgbClr val="483D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500" dirty="0">
                <a:solidFill>
                  <a:srgbClr val="483D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제작한 집에 설치한 센서들을 작동하도록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285080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표지</Template>
  <TotalTime>761</TotalTime>
  <Words>1050</Words>
  <Application>Microsoft Office PowerPoint</Application>
  <PresentationFormat>와이드스크린</PresentationFormat>
  <Paragraphs>301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나눔스퀘어</vt:lpstr>
      <vt:lpstr>나눔스퀘어 Bold</vt:lpstr>
      <vt:lpstr>나눔스퀘어 ExtraBold</vt:lpstr>
      <vt:lpstr>나눔스퀘어 Light</vt:lpstr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YONGHYUK BANG</dc:creator>
  <cp:lastModifiedBy>KimGyeongseop</cp:lastModifiedBy>
  <cp:revision>90</cp:revision>
  <dcterms:created xsi:type="dcterms:W3CDTF">2020-03-09T01:43:10Z</dcterms:created>
  <dcterms:modified xsi:type="dcterms:W3CDTF">2020-10-15T14:17:54Z</dcterms:modified>
</cp:coreProperties>
</file>